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1"/>
  </p:notesMasterIdLst>
  <p:handoutMasterIdLst>
    <p:handoutMasterId r:id="rId62"/>
  </p:handoutMasterIdLst>
  <p:sldIdLst>
    <p:sldId id="256" r:id="rId2"/>
    <p:sldId id="458" r:id="rId3"/>
    <p:sldId id="552" r:id="rId4"/>
    <p:sldId id="565" r:id="rId5"/>
    <p:sldId id="566" r:id="rId6"/>
    <p:sldId id="567" r:id="rId7"/>
    <p:sldId id="569" r:id="rId8"/>
    <p:sldId id="573" r:id="rId9"/>
    <p:sldId id="574" r:id="rId10"/>
    <p:sldId id="575" r:id="rId11"/>
    <p:sldId id="576" r:id="rId12"/>
    <p:sldId id="577" r:id="rId13"/>
    <p:sldId id="386" r:id="rId14"/>
    <p:sldId id="460" r:id="rId15"/>
    <p:sldId id="462" r:id="rId16"/>
    <p:sldId id="473" r:id="rId17"/>
    <p:sldId id="563" r:id="rId18"/>
    <p:sldId id="564" r:id="rId19"/>
    <p:sldId id="474" r:id="rId20"/>
    <p:sldId id="475" r:id="rId21"/>
    <p:sldId id="532" r:id="rId22"/>
    <p:sldId id="554" r:id="rId23"/>
    <p:sldId id="555" r:id="rId24"/>
    <p:sldId id="556" r:id="rId25"/>
    <p:sldId id="557" r:id="rId26"/>
    <p:sldId id="545" r:id="rId27"/>
    <p:sldId id="522" r:id="rId28"/>
    <p:sldId id="549" r:id="rId29"/>
    <p:sldId id="561" r:id="rId30"/>
    <p:sldId id="562" r:id="rId31"/>
    <p:sldId id="536" r:id="rId32"/>
    <p:sldId id="558" r:id="rId33"/>
    <p:sldId id="524" r:id="rId34"/>
    <p:sldId id="559" r:id="rId35"/>
    <p:sldId id="560" r:id="rId36"/>
    <p:sldId id="476" r:id="rId37"/>
    <p:sldId id="538" r:id="rId38"/>
    <p:sldId id="478" r:id="rId39"/>
    <p:sldId id="519" r:id="rId40"/>
    <p:sldId id="480" r:id="rId41"/>
    <p:sldId id="481" r:id="rId42"/>
    <p:sldId id="482" r:id="rId43"/>
    <p:sldId id="483" r:id="rId44"/>
    <p:sldId id="470" r:id="rId45"/>
    <p:sldId id="529" r:id="rId46"/>
    <p:sldId id="539" r:id="rId47"/>
    <p:sldId id="546" r:id="rId48"/>
    <p:sldId id="526" r:id="rId49"/>
    <p:sldId id="527" r:id="rId50"/>
    <p:sldId id="528" r:id="rId51"/>
    <p:sldId id="535" r:id="rId52"/>
    <p:sldId id="531" r:id="rId53"/>
    <p:sldId id="530" r:id="rId54"/>
    <p:sldId id="540" r:id="rId55"/>
    <p:sldId id="548" r:id="rId56"/>
    <p:sldId id="491" r:id="rId57"/>
    <p:sldId id="550" r:id="rId58"/>
    <p:sldId id="551" r:id="rId59"/>
    <p:sldId id="523" r:id="rId60"/>
  </p:sldIdLst>
  <p:sldSz cx="9144000" cy="6858000" type="screen4x3"/>
  <p:notesSz cx="7188200" cy="9448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A90000"/>
    <a:srgbClr val="6B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5" autoAdjust="0"/>
    <p:restoredTop sz="95190" autoAdjust="0"/>
  </p:normalViewPr>
  <p:slideViewPr>
    <p:cSldViewPr>
      <p:cViewPr>
        <p:scale>
          <a:sx n="100" d="100"/>
          <a:sy n="100" d="100"/>
        </p:scale>
        <p:origin x="-1472" y="-80"/>
      </p:cViewPr>
      <p:guideLst>
        <p:guide orient="horz" pos="2160"/>
        <p:guide pos="2880"/>
      </p:guideLst>
    </p:cSldViewPr>
  </p:slideViewPr>
  <p:outlineViewPr>
    <p:cViewPr>
      <p:scale>
        <a:sx n="33" d="100"/>
        <a:sy n="33" d="100"/>
      </p:scale>
      <p:origin x="0" y="472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14887" cy="472440"/>
          </a:xfrm>
          <a:prstGeom prst="rect">
            <a:avLst/>
          </a:prstGeom>
        </p:spPr>
        <p:txBody>
          <a:bodyPr vert="horz" lIns="107970" tIns="53986" rIns="107970" bIns="53986" rtlCol="0"/>
          <a:lstStyle>
            <a:lvl1pPr algn="l">
              <a:defRPr sz="1400"/>
            </a:lvl1pPr>
          </a:lstStyle>
          <a:p>
            <a:endParaRPr lang="en-US"/>
          </a:p>
        </p:txBody>
      </p:sp>
      <p:sp>
        <p:nvSpPr>
          <p:cNvPr id="3" name="Date Placeholder 2"/>
          <p:cNvSpPr>
            <a:spLocks noGrp="1"/>
          </p:cNvSpPr>
          <p:nvPr>
            <p:ph type="dt" sz="quarter" idx="1"/>
          </p:nvPr>
        </p:nvSpPr>
        <p:spPr>
          <a:xfrm>
            <a:off x="4071649" y="0"/>
            <a:ext cx="3114887" cy="472440"/>
          </a:xfrm>
          <a:prstGeom prst="rect">
            <a:avLst/>
          </a:prstGeom>
        </p:spPr>
        <p:txBody>
          <a:bodyPr vert="horz" lIns="107970" tIns="53986" rIns="107970" bIns="53986" rtlCol="0"/>
          <a:lstStyle>
            <a:lvl1pPr algn="r">
              <a:defRPr sz="1400"/>
            </a:lvl1pPr>
          </a:lstStyle>
          <a:p>
            <a:fld id="{03DB059D-EE14-4C59-97EA-4416D31DFB0E}" type="datetimeFigureOut">
              <a:rPr lang="en-US" smtClean="0"/>
              <a:pPr/>
              <a:t>6/3/14</a:t>
            </a:fld>
            <a:endParaRPr lang="en-US"/>
          </a:p>
        </p:txBody>
      </p:sp>
      <p:sp>
        <p:nvSpPr>
          <p:cNvPr id="4" name="Footer Placeholder 3"/>
          <p:cNvSpPr>
            <a:spLocks noGrp="1"/>
          </p:cNvSpPr>
          <p:nvPr>
            <p:ph type="ftr" sz="quarter" idx="2"/>
          </p:nvPr>
        </p:nvSpPr>
        <p:spPr>
          <a:xfrm>
            <a:off x="1" y="8974720"/>
            <a:ext cx="3114887" cy="472440"/>
          </a:xfrm>
          <a:prstGeom prst="rect">
            <a:avLst/>
          </a:prstGeom>
        </p:spPr>
        <p:txBody>
          <a:bodyPr vert="horz" lIns="107970" tIns="53986" rIns="107970" bIns="53986" rtlCol="0" anchor="b"/>
          <a:lstStyle>
            <a:lvl1pPr algn="l">
              <a:defRPr sz="1400"/>
            </a:lvl1pPr>
          </a:lstStyle>
          <a:p>
            <a:endParaRPr lang="en-US"/>
          </a:p>
        </p:txBody>
      </p:sp>
      <p:sp>
        <p:nvSpPr>
          <p:cNvPr id="5" name="Slide Number Placeholder 4"/>
          <p:cNvSpPr>
            <a:spLocks noGrp="1"/>
          </p:cNvSpPr>
          <p:nvPr>
            <p:ph type="sldNum" sz="quarter" idx="3"/>
          </p:nvPr>
        </p:nvSpPr>
        <p:spPr>
          <a:xfrm>
            <a:off x="4071649" y="8974720"/>
            <a:ext cx="3114887" cy="472440"/>
          </a:xfrm>
          <a:prstGeom prst="rect">
            <a:avLst/>
          </a:prstGeom>
        </p:spPr>
        <p:txBody>
          <a:bodyPr vert="horz" lIns="107970" tIns="53986" rIns="107970" bIns="53986" rtlCol="0" anchor="b"/>
          <a:lstStyle>
            <a:lvl1pPr algn="r">
              <a:defRPr sz="1400"/>
            </a:lvl1pPr>
          </a:lstStyle>
          <a:p>
            <a:fld id="{66685DEA-9071-4075-8520-E92BCCC41A53}" type="slidenum">
              <a:rPr lang="en-US" smtClean="0"/>
              <a:pPr/>
              <a:t>‹#›</a:t>
            </a:fld>
            <a:endParaRPr lang="en-US"/>
          </a:p>
        </p:txBody>
      </p:sp>
    </p:spTree>
    <p:extLst>
      <p:ext uri="{BB962C8B-B14F-4D97-AF65-F5344CB8AC3E}">
        <p14:creationId xmlns:p14="http://schemas.microsoft.com/office/powerpoint/2010/main" val="13392008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14887" cy="472440"/>
          </a:xfrm>
          <a:prstGeom prst="rect">
            <a:avLst/>
          </a:prstGeom>
        </p:spPr>
        <p:txBody>
          <a:bodyPr vert="horz" lIns="107970" tIns="53986" rIns="107970" bIns="53986" rtlCol="0"/>
          <a:lstStyle>
            <a:lvl1pPr algn="l">
              <a:defRPr sz="1400"/>
            </a:lvl1pPr>
          </a:lstStyle>
          <a:p>
            <a:endParaRPr lang="en-US"/>
          </a:p>
        </p:txBody>
      </p:sp>
      <p:sp>
        <p:nvSpPr>
          <p:cNvPr id="3" name="Date Placeholder 2"/>
          <p:cNvSpPr>
            <a:spLocks noGrp="1"/>
          </p:cNvSpPr>
          <p:nvPr>
            <p:ph type="dt" idx="1"/>
          </p:nvPr>
        </p:nvSpPr>
        <p:spPr>
          <a:xfrm>
            <a:off x="4071649" y="0"/>
            <a:ext cx="3114887" cy="472440"/>
          </a:xfrm>
          <a:prstGeom prst="rect">
            <a:avLst/>
          </a:prstGeom>
        </p:spPr>
        <p:txBody>
          <a:bodyPr vert="horz" lIns="107970" tIns="53986" rIns="107970" bIns="53986" rtlCol="0"/>
          <a:lstStyle>
            <a:lvl1pPr algn="r">
              <a:defRPr sz="1400"/>
            </a:lvl1pPr>
          </a:lstStyle>
          <a:p>
            <a:fld id="{6A7D96A7-D98E-4ADD-9105-5E72C35E42CD}" type="datetimeFigureOut">
              <a:rPr lang="en-US" smtClean="0"/>
              <a:pPr/>
              <a:t>6/3/14</a:t>
            </a:fld>
            <a:endParaRPr lang="en-US"/>
          </a:p>
        </p:txBody>
      </p:sp>
      <p:sp>
        <p:nvSpPr>
          <p:cNvPr id="4" name="Slide Image Placeholder 3"/>
          <p:cNvSpPr>
            <a:spLocks noGrp="1" noRot="1" noChangeAspect="1"/>
          </p:cNvSpPr>
          <p:nvPr>
            <p:ph type="sldImg" idx="2"/>
          </p:nvPr>
        </p:nvSpPr>
        <p:spPr>
          <a:xfrm>
            <a:off x="1231900" y="708025"/>
            <a:ext cx="4724400" cy="3543300"/>
          </a:xfrm>
          <a:prstGeom prst="rect">
            <a:avLst/>
          </a:prstGeom>
          <a:noFill/>
          <a:ln w="12700">
            <a:solidFill>
              <a:prstClr val="black"/>
            </a:solidFill>
          </a:ln>
        </p:spPr>
        <p:txBody>
          <a:bodyPr vert="horz" lIns="107970" tIns="53986" rIns="107970" bIns="53986" rtlCol="0" anchor="ctr"/>
          <a:lstStyle/>
          <a:p>
            <a:endParaRPr lang="en-US"/>
          </a:p>
        </p:txBody>
      </p:sp>
      <p:sp>
        <p:nvSpPr>
          <p:cNvPr id="5" name="Notes Placeholder 4"/>
          <p:cNvSpPr>
            <a:spLocks noGrp="1"/>
          </p:cNvSpPr>
          <p:nvPr>
            <p:ph type="body" sz="quarter" idx="3"/>
          </p:nvPr>
        </p:nvSpPr>
        <p:spPr>
          <a:xfrm>
            <a:off x="718820" y="4488180"/>
            <a:ext cx="5750560" cy="4251960"/>
          </a:xfrm>
          <a:prstGeom prst="rect">
            <a:avLst/>
          </a:prstGeom>
        </p:spPr>
        <p:txBody>
          <a:bodyPr vert="horz" lIns="107970" tIns="53986" rIns="107970" bIns="539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974720"/>
            <a:ext cx="3114887" cy="472440"/>
          </a:xfrm>
          <a:prstGeom prst="rect">
            <a:avLst/>
          </a:prstGeom>
        </p:spPr>
        <p:txBody>
          <a:bodyPr vert="horz" lIns="107970" tIns="53986" rIns="107970" bIns="53986" rtlCol="0" anchor="b"/>
          <a:lstStyle>
            <a:lvl1pPr algn="l">
              <a:defRPr sz="1400"/>
            </a:lvl1pPr>
          </a:lstStyle>
          <a:p>
            <a:endParaRPr lang="en-US"/>
          </a:p>
        </p:txBody>
      </p:sp>
      <p:sp>
        <p:nvSpPr>
          <p:cNvPr id="7" name="Slide Number Placeholder 6"/>
          <p:cNvSpPr>
            <a:spLocks noGrp="1"/>
          </p:cNvSpPr>
          <p:nvPr>
            <p:ph type="sldNum" sz="quarter" idx="5"/>
          </p:nvPr>
        </p:nvSpPr>
        <p:spPr>
          <a:xfrm>
            <a:off x="4071649" y="8974720"/>
            <a:ext cx="3114887" cy="472440"/>
          </a:xfrm>
          <a:prstGeom prst="rect">
            <a:avLst/>
          </a:prstGeom>
        </p:spPr>
        <p:txBody>
          <a:bodyPr vert="horz" lIns="107970" tIns="53986" rIns="107970" bIns="53986" rtlCol="0" anchor="b"/>
          <a:lstStyle>
            <a:lvl1pPr algn="r">
              <a:defRPr sz="1400"/>
            </a:lvl1pPr>
          </a:lstStyle>
          <a:p>
            <a:fld id="{C61DBCFF-085A-425D-A896-67B88AFAA8DA}" type="slidenum">
              <a:rPr lang="en-US" smtClean="0"/>
              <a:pPr/>
              <a:t>‹#›</a:t>
            </a:fld>
            <a:endParaRPr lang="en-US"/>
          </a:p>
        </p:txBody>
      </p:sp>
    </p:spTree>
    <p:extLst>
      <p:ext uri="{BB962C8B-B14F-4D97-AF65-F5344CB8AC3E}">
        <p14:creationId xmlns:p14="http://schemas.microsoft.com/office/powerpoint/2010/main" val="16490560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have mostly good English structure,</a:t>
            </a:r>
            <a:r>
              <a:rPr lang="en-US" baseline="0" dirty="0" smtClean="0"/>
              <a:t> thus easier to be interpreted by NLP parsers</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2</a:t>
            </a:fld>
            <a:endParaRPr lang="en-US"/>
          </a:p>
        </p:txBody>
      </p:sp>
    </p:spTree>
    <p:extLst>
      <p:ext uri="{BB962C8B-B14F-4D97-AF65-F5344CB8AC3E}">
        <p14:creationId xmlns:p14="http://schemas.microsoft.com/office/powerpoint/2010/main" val="847926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600" dirty="0" smtClean="0"/>
              <a:t>Very time-consuming and resource demanding</a:t>
            </a:r>
          </a:p>
          <a:p>
            <a:pPr lvl="1"/>
            <a:r>
              <a:rPr lang="en-US" sz="2400" dirty="0" smtClean="0"/>
              <a:t>Only for Wikipedia’s Text, we generate more than 50 Trillion intermediate recodes  </a:t>
            </a:r>
          </a:p>
          <a:p>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14</a:t>
            </a:fld>
            <a:endParaRPr lang="en-US"/>
          </a:p>
        </p:txBody>
      </p:sp>
    </p:spTree>
    <p:extLst>
      <p:ext uri="{BB962C8B-B14F-4D97-AF65-F5344CB8AC3E}">
        <p14:creationId xmlns:p14="http://schemas.microsoft.com/office/powerpoint/2010/main" val="266948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we user parser by the main contribution is Text graphs or something</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16</a:t>
            </a:fld>
            <a:endParaRPr lang="en-US"/>
          </a:p>
        </p:txBody>
      </p:sp>
    </p:spTree>
    <p:extLst>
      <p:ext uri="{BB962C8B-B14F-4D97-AF65-F5344CB8AC3E}">
        <p14:creationId xmlns:p14="http://schemas.microsoft.com/office/powerpoint/2010/main" val="1725232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all relations together</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18</a:t>
            </a:fld>
            <a:endParaRPr lang="en-US"/>
          </a:p>
        </p:txBody>
      </p:sp>
    </p:spTree>
    <p:extLst>
      <p:ext uri="{BB962C8B-B14F-4D97-AF65-F5344CB8AC3E}">
        <p14:creationId xmlns:p14="http://schemas.microsoft.com/office/powerpoint/2010/main" val="2661184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Categorical information is provided by Wikipedia as well.</a:t>
            </a:r>
          </a:p>
          <a:p>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20</a:t>
            </a:fld>
            <a:endParaRPr lang="en-US"/>
          </a:p>
        </p:txBody>
      </p:sp>
    </p:spTree>
    <p:extLst>
      <p:ext uri="{BB962C8B-B14F-4D97-AF65-F5344CB8AC3E}">
        <p14:creationId xmlns:p14="http://schemas.microsoft.com/office/powerpoint/2010/main" val="1729201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Attributes may have several meanings</a:t>
            </a:r>
            <a:r>
              <a:rPr lang="en-US" baseline="0" dirty="0" smtClean="0"/>
              <a:t> based on the context.</a:t>
            </a:r>
          </a:p>
          <a:p>
            <a:r>
              <a:rPr lang="en-US" baseline="0" dirty="0" smtClean="0"/>
              <a:t>We use categorical information provided by Wikipedia as contextual information to find the best synonym for a vague attribute. </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23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The intuition</a:t>
            </a:r>
            <a:r>
              <a:rPr lang="en-US" sz="1000" baseline="0" dirty="0" smtClean="0"/>
              <a:t> behind using the results of </a:t>
            </a:r>
            <a:r>
              <a:rPr lang="en-US" sz="1000" baseline="0" dirty="0" err="1" smtClean="0"/>
              <a:t>Ibminer</a:t>
            </a:r>
            <a:r>
              <a:rPr lang="en-US" sz="1000" baseline="0" dirty="0" smtClean="0"/>
              <a:t> (In addition to the matches in the KBs) is that if two attributes are synonyms they should be presented with similar morphological constructs in the text. </a:t>
            </a:r>
          </a:p>
          <a:p>
            <a:endParaRPr lang="en-US" sz="1000" baseline="0" dirty="0" smtClean="0"/>
          </a:p>
          <a:p>
            <a:endParaRPr lang="en-US" sz="1000" baseline="0" dirty="0" smtClean="0"/>
          </a:p>
          <a:p>
            <a:endParaRPr lang="en-US" sz="1000"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25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28</a:t>
            </a:fld>
            <a:endParaRPr lang="en-US"/>
          </a:p>
        </p:txBody>
      </p:sp>
    </p:spTree>
    <p:extLst>
      <p:ext uri="{BB962C8B-B14F-4D97-AF65-F5344CB8AC3E}">
        <p14:creationId xmlns:p14="http://schemas.microsoft.com/office/powerpoint/2010/main" val="314331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diagram on the left shows the additional</a:t>
            </a:r>
            <a:r>
              <a:rPr lang="en-US" baseline="0" dirty="0" smtClean="0"/>
              <a:t> improvement in the coverage of the results once the secondary matches are also conspired. (secondary matches can be seen as synonyms).</a:t>
            </a:r>
          </a:p>
          <a:p>
            <a:endParaRPr lang="en-US" baseline="0" dirty="0" smtClean="0"/>
          </a:p>
          <a:p>
            <a:r>
              <a:rPr lang="en-US" b="1" baseline="0" dirty="0" smtClean="0"/>
              <a:t>Secondary matches: </a:t>
            </a:r>
            <a:r>
              <a:rPr lang="en-US" baseline="0" dirty="0" smtClean="0"/>
              <a:t>In the process of generating structured from text, we first create subject-link-value from text using </a:t>
            </a:r>
            <a:r>
              <a:rPr lang="en-US" baseline="0" dirty="0" err="1" smtClean="0"/>
              <a:t>semscape</a:t>
            </a:r>
            <a:r>
              <a:rPr lang="en-US" baseline="0" dirty="0" smtClean="0"/>
              <a:t>. Then we try to match the link to one or more attribute names (encountered so far in the existing KBs.) At this point IBminer may find more than one good matches. The first or best match is always accepted (shown in the left diagram). But the other matches (called secondary matches) are accepted if there is some evidence that they are synonyms for the first/best match. (As for evidence here we use PAS as well)</a:t>
            </a:r>
          </a:p>
          <a:p>
            <a:endParaRPr lang="en-US" baseline="0" dirty="0" smtClean="0"/>
          </a:p>
          <a:p>
            <a:endParaRPr lang="en-US" baseline="0" dirty="0" smtClean="0"/>
          </a:p>
          <a:p>
            <a:r>
              <a:rPr lang="en-US" baseline="0" dirty="0" smtClean="0"/>
              <a:t>The coverage in the secondary matches are computed based on the existing synonyms in the current KB which are very few and scattered.</a:t>
            </a:r>
          </a:p>
          <a:p>
            <a:endParaRPr lang="en-US" baseline="0" dirty="0" smtClean="0"/>
          </a:p>
          <a:p>
            <a:r>
              <a:rPr lang="en-US" baseline="0" dirty="0" smtClean="0"/>
              <a:t>Although the coverage shows only few percent improvement (in diagram on the right), we are finding considerable number of synonymous matches. The number of correct synonymous matches is more than half the number of best matches. </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define high quality pages as</a:t>
            </a:r>
            <a:r>
              <a:rPr lang="en-US" baseline="0" dirty="0" smtClean="0"/>
              <a:t> those with more than 4 sentences in them we totally generate 4.86 million triples for 2.76 million pages which is around 1.78 triple per page</a:t>
            </a:r>
          </a:p>
          <a:p>
            <a:endParaRPr lang="en-US" baseline="0" dirty="0" smtClean="0"/>
          </a:p>
          <a:p>
            <a:r>
              <a:rPr lang="en-US" baseline="0" dirty="0" smtClean="0"/>
              <a:t>Acceptable Text: should have at least one sematic links from it.</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31</a:t>
            </a:fld>
            <a:endParaRPr lang="en-US"/>
          </a:p>
        </p:txBody>
      </p:sp>
    </p:spTree>
    <p:extLst>
      <p:ext uri="{BB962C8B-B14F-4D97-AF65-F5344CB8AC3E}">
        <p14:creationId xmlns:p14="http://schemas.microsoft.com/office/powerpoint/2010/main" val="1317153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improve the </a:t>
            </a:r>
            <a:r>
              <a:rPr lang="en-US" baseline="0" dirty="0" err="1" smtClean="0"/>
              <a:t>DBpedia’s</a:t>
            </a:r>
            <a:r>
              <a:rPr lang="en-US" baseline="0" dirty="0" smtClean="0"/>
              <a:t> size by at least 25%, but it would be very hard to interpret this improvement only with recall number  </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32</a:t>
            </a:fld>
            <a:endParaRPr lang="en-US"/>
          </a:p>
        </p:txBody>
      </p:sp>
    </p:spTree>
    <p:extLst>
      <p:ext uri="{BB962C8B-B14F-4D97-AF65-F5344CB8AC3E}">
        <p14:creationId xmlns:p14="http://schemas.microsoft.com/office/powerpoint/2010/main" val="196915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1900" y="708025"/>
            <a:ext cx="4724400" cy="3543300"/>
          </a:xfrm>
        </p:spPr>
      </p:sp>
      <p:sp>
        <p:nvSpPr>
          <p:cNvPr id="3" name="Notes Placeholder 2"/>
          <p:cNvSpPr>
            <a:spLocks noGrp="1"/>
          </p:cNvSpPr>
          <p:nvPr>
            <p:ph type="body" idx="1"/>
          </p:nvPr>
        </p:nvSpPr>
        <p:spPr/>
        <p:txBody>
          <a:bodyPr/>
          <a:lstStyle/>
          <a:p>
            <a:pPr defTabSz="475305">
              <a:defRPr/>
            </a:pPr>
            <a:r>
              <a:rPr lang="en-US" dirty="0" smtClean="0"/>
              <a:t>According to the W3C, "The Semantic Web provides a common framework that allows data to be shared and reused across application, enterprise, and community boundaries.”</a:t>
            </a:r>
          </a:p>
          <a:p>
            <a:pPr defTabSz="475305">
              <a:defRPr/>
            </a:pPr>
            <a:endParaRPr lang="en-US" dirty="0" smtClean="0"/>
          </a:p>
          <a:p>
            <a:r>
              <a:rPr lang="en-US" sz="3600" b="1" dirty="0" smtClean="0"/>
              <a:t>Our Goals</a:t>
            </a:r>
            <a:r>
              <a:rPr lang="en-US" sz="3600" dirty="0" smtClean="0"/>
              <a:t>: </a:t>
            </a:r>
          </a:p>
          <a:p>
            <a:pPr lvl="1"/>
            <a:r>
              <a:rPr lang="en-US" sz="2900" dirty="0" smtClean="0"/>
              <a:t>Integrating available structured knowledge bases (KBs)</a:t>
            </a:r>
          </a:p>
          <a:p>
            <a:pPr lvl="1"/>
            <a:r>
              <a:rPr lang="en-US" sz="2900" dirty="0" smtClean="0"/>
              <a:t>Completing it by extracting more structured data from unstructured (Text) and semi-structured part of web</a:t>
            </a:r>
          </a:p>
          <a:p>
            <a:pPr lvl="1"/>
            <a:r>
              <a:rPr lang="en-US" sz="2900" dirty="0" smtClean="0"/>
              <a:t>Providing user friendly ways to query the KB </a:t>
            </a:r>
          </a:p>
          <a:p>
            <a:pPr defTabSz="475305">
              <a:defRPr/>
            </a:pPr>
            <a:endParaRPr lang="en-US" dirty="0" smtClean="0"/>
          </a:p>
        </p:txBody>
      </p:sp>
    </p:spTree>
    <p:extLst>
      <p:ext uri="{BB962C8B-B14F-4D97-AF65-F5344CB8AC3E}">
        <p14:creationId xmlns:p14="http://schemas.microsoft.com/office/powerpoint/2010/main" val="3433229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The rest can be used for provenance and confidence </a:t>
            </a:r>
          </a:p>
          <a:p>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33</a:t>
            </a:fld>
            <a:endParaRPr lang="en-US"/>
          </a:p>
        </p:txBody>
      </p:sp>
    </p:spTree>
    <p:extLst>
      <p:ext uri="{BB962C8B-B14F-4D97-AF65-F5344CB8AC3E}">
        <p14:creationId xmlns:p14="http://schemas.microsoft.com/office/powerpoint/2010/main" val="1082873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Wikipedia people are well aware of these problems and also of the fact that the mapping from </a:t>
            </a:r>
            <a:r>
              <a:rPr lang="en-US" dirty="0" err="1" smtClean="0"/>
              <a:t>infoboxes</a:t>
            </a:r>
            <a:r>
              <a:rPr lang="en-US" dirty="0" smtClean="0"/>
              <a:t> to Wikipedia is often ad-hoc and frequently inconsistent. </a:t>
            </a:r>
          </a:p>
          <a:p>
            <a:r>
              <a:rPr lang="en-US" dirty="0" smtClean="0"/>
              <a:t>Now with the help of Google, they have launched </a:t>
            </a:r>
            <a:r>
              <a:rPr lang="en-US" dirty="0" err="1" smtClean="0"/>
              <a:t>Wikidata</a:t>
            </a:r>
            <a:r>
              <a:rPr lang="en-US" dirty="0" smtClean="0"/>
              <a:t> to remove these inconsistencies and provide multilingual support.</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37</a:t>
            </a:fld>
            <a:endParaRPr lang="en-US"/>
          </a:p>
        </p:txBody>
      </p:sp>
    </p:spTree>
    <p:extLst>
      <p:ext uri="{BB962C8B-B14F-4D97-AF65-F5344CB8AC3E}">
        <p14:creationId xmlns:p14="http://schemas.microsoft.com/office/powerpoint/2010/main" val="28803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44</a:t>
            </a:fld>
            <a:endParaRPr lang="en-US"/>
          </a:p>
        </p:txBody>
      </p:sp>
    </p:spTree>
    <p:extLst>
      <p:ext uri="{BB962C8B-B14F-4D97-AF65-F5344CB8AC3E}">
        <p14:creationId xmlns:p14="http://schemas.microsoft.com/office/powerpoint/2010/main" val="2259754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231900" y="708025"/>
            <a:ext cx="4724400" cy="3543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718821" y="4488180"/>
            <a:ext cx="5750559" cy="4251960"/>
          </a:xfrm>
          <a:prstGeom prst="rect">
            <a:avLst/>
          </a:prstGeom>
        </p:spPr>
        <p:txBody>
          <a:bodyPr lIns="95045" tIns="95045" rIns="95045" bIns="95045" anchor="t" anchorCtr="0">
            <a:noAutofit/>
          </a:bodyPr>
          <a:lstStyle/>
          <a:p>
            <a:r>
              <a:rPr lang="en-US" dirty="0" smtClean="0"/>
              <a:t>Change</a:t>
            </a:r>
            <a:r>
              <a:rPr lang="en-US" baseline="0" dirty="0" smtClean="0"/>
              <a:t> the example to the one in the proposal</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48</a:t>
            </a:fld>
            <a:endParaRPr lang="en-US"/>
          </a:p>
        </p:txBody>
      </p:sp>
    </p:spTree>
    <p:extLst>
      <p:ext uri="{BB962C8B-B14F-4D97-AF65-F5344CB8AC3E}">
        <p14:creationId xmlns:p14="http://schemas.microsoft.com/office/powerpoint/2010/main" val="863630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 slide</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49</a:t>
            </a:fld>
            <a:endParaRPr lang="en-US"/>
          </a:p>
        </p:txBody>
      </p:sp>
    </p:spTree>
    <p:extLst>
      <p:ext uri="{BB962C8B-B14F-4D97-AF65-F5344CB8AC3E}">
        <p14:creationId xmlns:p14="http://schemas.microsoft.com/office/powerpoint/2010/main" val="819283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 slide</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50</a:t>
            </a:fld>
            <a:endParaRPr lang="en-US"/>
          </a:p>
        </p:txBody>
      </p:sp>
    </p:spTree>
    <p:extLst>
      <p:ext uri="{BB962C8B-B14F-4D97-AF65-F5344CB8AC3E}">
        <p14:creationId xmlns:p14="http://schemas.microsoft.com/office/powerpoint/2010/main" val="1807894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evaluate our system, we have created three data sets for domains Musicians, Actors, and Institutes from the subjects in Wikipedia.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data sets do not share any subject, and in total they cover around 7</a:t>
            </a:r>
            <a:r>
              <a:rPr lang="en-US" sz="1200" i="1" kern="1200" baseline="0" dirty="0" smtClean="0">
                <a:solidFill>
                  <a:schemeClr val="tx1"/>
                </a:solidFill>
                <a:latin typeface="+mn-lt"/>
                <a:ea typeface="+mn-ea"/>
                <a:cs typeface="+mn-cs"/>
              </a:rPr>
              <a:t>.9% </a:t>
            </a:r>
            <a:r>
              <a:rPr lang="en-US" sz="1200" i="0" kern="1200" baseline="0" dirty="0" smtClean="0">
                <a:solidFill>
                  <a:schemeClr val="tx1"/>
                </a:solidFill>
                <a:latin typeface="+mn-lt"/>
                <a:ea typeface="+mn-ea"/>
                <a:cs typeface="+mn-cs"/>
              </a:rPr>
              <a:t>of Wikipedia subjects. We currently added Films and Locations datasets.</a:t>
            </a:r>
          </a:p>
          <a:p>
            <a:endParaRPr lang="en-US" sz="1200" i="0"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To build </a:t>
            </a:r>
            <a:r>
              <a:rPr lang="en-US" sz="1200" kern="1200" baseline="0" dirty="0" smtClean="0">
                <a:solidFill>
                  <a:schemeClr val="tx1"/>
                </a:solidFill>
                <a:latin typeface="+mn-lt"/>
                <a:ea typeface="+mn-ea"/>
                <a:cs typeface="+mn-cs"/>
              </a:rPr>
              <a:t>each data set, we started from a general category in the domain of the data set (e.g. </a:t>
            </a:r>
            <a:r>
              <a:rPr lang="en-US" sz="1200" i="1" kern="1200" baseline="0" dirty="0" err="1" smtClean="0">
                <a:solidFill>
                  <a:schemeClr val="tx1"/>
                </a:solidFill>
                <a:latin typeface="+mn-lt"/>
                <a:ea typeface="+mn-ea"/>
                <a:cs typeface="+mn-cs"/>
              </a:rPr>
              <a:t>Category:Musicians</a:t>
            </a:r>
            <a:r>
              <a:rPr lang="en-US" sz="1200" i="1" kern="1200" baseline="0" dirty="0" smtClean="0">
                <a:solidFill>
                  <a:schemeClr val="tx1"/>
                </a:solidFill>
                <a:latin typeface="+mn-lt"/>
                <a:ea typeface="+mn-ea"/>
                <a:cs typeface="+mn-cs"/>
              </a:rPr>
              <a:t> </a:t>
            </a:r>
            <a:r>
              <a:rPr lang="en-US" sz="1200" i="0" kern="1200" baseline="0" dirty="0" smtClean="0">
                <a:solidFill>
                  <a:schemeClr val="tx1"/>
                </a:solidFill>
                <a:latin typeface="+mn-lt"/>
                <a:ea typeface="+mn-ea"/>
                <a:cs typeface="+mn-cs"/>
              </a:rPr>
              <a:t>for Musicians data </a:t>
            </a:r>
            <a:r>
              <a:rPr lang="en-US" sz="1200" kern="1200" baseline="0" dirty="0" smtClean="0">
                <a:solidFill>
                  <a:schemeClr val="tx1"/>
                </a:solidFill>
                <a:latin typeface="+mn-lt"/>
                <a:ea typeface="+mn-ea"/>
                <a:cs typeface="+mn-cs"/>
              </a:rPr>
              <a:t>set) and find all the Wikipedia pages in this category or any of its descendant categories up to four levels.</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 column with title  </a:t>
            </a:r>
            <a:r>
              <a:rPr lang="en-US" sz="1200" b="1" dirty="0" smtClean="0">
                <a:latin typeface="+mn-lt"/>
                <a:cs typeface="Arial" pitchFamily="34" charset="0"/>
              </a:rPr>
              <a:t>InfoBox Triples </a:t>
            </a:r>
            <a:r>
              <a:rPr lang="en-US" sz="1200" b="0" dirty="0" smtClean="0">
                <a:latin typeface="+mn-lt"/>
                <a:cs typeface="Arial" pitchFamily="34" charset="0"/>
              </a:rPr>
              <a:t>lists the</a:t>
            </a:r>
            <a:r>
              <a:rPr lang="en-US" sz="1200" b="0" baseline="0" dirty="0" smtClean="0">
                <a:latin typeface="+mn-lt"/>
                <a:cs typeface="Arial" pitchFamily="34" charset="0"/>
              </a:rPr>
              <a:t> number of triples provided by </a:t>
            </a:r>
            <a:r>
              <a:rPr lang="en-US" sz="1200" b="0" baseline="0" dirty="0" err="1" smtClean="0">
                <a:latin typeface="+mn-lt"/>
                <a:cs typeface="Arial" pitchFamily="34" charset="0"/>
              </a:rPr>
              <a:t>DBpedia</a:t>
            </a:r>
            <a:r>
              <a:rPr lang="en-US" sz="1200" b="0" baseline="0" dirty="0" smtClean="0">
                <a:latin typeface="+mn-lt"/>
                <a:cs typeface="Arial" pitchFamily="34" charset="0"/>
              </a:rPr>
              <a:t> for the subjects in each set.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latin typeface="+mn-lt"/>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latin typeface="+mn-lt"/>
                <a:cs typeface="Arial" pitchFamily="34" charset="0"/>
              </a:rPr>
              <a:t>Institutes contains universities, colleges, famous scientists,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smtClean="0">
              <a:latin typeface="+mn-lt"/>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54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diagram on the left shows the additional</a:t>
            </a:r>
            <a:r>
              <a:rPr lang="en-US" baseline="0" dirty="0" smtClean="0"/>
              <a:t> improvement in the coverage of the results once the secondary matches are also conspired. (secondary matches can be seen as synonyms).</a:t>
            </a:r>
          </a:p>
          <a:p>
            <a:endParaRPr lang="en-US" baseline="0" dirty="0" smtClean="0"/>
          </a:p>
          <a:p>
            <a:r>
              <a:rPr lang="en-US" b="1" baseline="0" dirty="0" smtClean="0"/>
              <a:t>Secondary matches: </a:t>
            </a:r>
            <a:r>
              <a:rPr lang="en-US" baseline="0" dirty="0" smtClean="0"/>
              <a:t>In the process of generating structured from text, we first create subject-link-value from text using </a:t>
            </a:r>
            <a:r>
              <a:rPr lang="en-US" baseline="0" dirty="0" err="1" smtClean="0"/>
              <a:t>semscape</a:t>
            </a:r>
            <a:r>
              <a:rPr lang="en-US" baseline="0" dirty="0" smtClean="0"/>
              <a:t>. Then we try to match the link to one or more attribute names (encountered so far in the existing KBs.) At this point IBminer may find more than one good matches. The first or best match is always accepted (shown in the left diagram). But the other matches (called secondary matches) are accepted if there is some evidence that they are synonyms for the first/best match. (As for evidence here we use PAS as well)</a:t>
            </a:r>
          </a:p>
          <a:p>
            <a:endParaRPr lang="en-US" baseline="0" dirty="0" smtClean="0"/>
          </a:p>
          <a:p>
            <a:endParaRPr lang="en-US" baseline="0" dirty="0" smtClean="0"/>
          </a:p>
          <a:p>
            <a:r>
              <a:rPr lang="en-US" baseline="0" dirty="0" smtClean="0"/>
              <a:t>The coverage in the secondary matches are computed based on the existing synonyms in the current KB which are very few and scattered.</a:t>
            </a:r>
          </a:p>
          <a:p>
            <a:endParaRPr lang="en-US" baseline="0" dirty="0" smtClean="0"/>
          </a:p>
          <a:p>
            <a:r>
              <a:rPr lang="en-US" baseline="0" dirty="0" smtClean="0"/>
              <a:t>Although the coverage shows only few percent improvement (in diagram on the right), we are finding considerable number of synonymous matches. The number of correct synonymous matches is more than half the number of best matches. </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55</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Using</a:t>
            </a:r>
            <a:r>
              <a:rPr lang="en-US" baseline="0" dirty="0" smtClean="0"/>
              <a:t> the learnt attribute synonyms, for each existing item in the current KBs we generated possible attribute synonyms and graded them manually. </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56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to after </a:t>
            </a:r>
            <a:r>
              <a:rPr lang="en-US" dirty="0" err="1" smtClean="0"/>
              <a:t>tha</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4</a:t>
            </a:fld>
            <a:endParaRPr lang="en-US"/>
          </a:p>
        </p:txBody>
      </p:sp>
    </p:spTree>
    <p:extLst>
      <p:ext uri="{BB962C8B-B14F-4D97-AF65-F5344CB8AC3E}">
        <p14:creationId xmlns:p14="http://schemas.microsoft.com/office/powerpoint/2010/main" val="3684680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1231900" y="708025"/>
            <a:ext cx="4724400" cy="3543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718821" y="4488180"/>
            <a:ext cx="5750559" cy="4251960"/>
          </a:xfrm>
          <a:prstGeom prst="rect">
            <a:avLst/>
          </a:prstGeom>
        </p:spPr>
        <p:txBody>
          <a:bodyPr lIns="95045" tIns="95045" rIns="95045" bIns="95045" anchor="t" anchorCtr="0">
            <a:noAutofit/>
          </a:bodyPr>
          <a:lstStyle/>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231900" y="708025"/>
            <a:ext cx="4724400" cy="3543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718821" y="4488180"/>
            <a:ext cx="5750559" cy="4251960"/>
          </a:xfrm>
          <a:prstGeom prst="rect">
            <a:avLst/>
          </a:prstGeom>
        </p:spPr>
        <p:txBody>
          <a:bodyPr lIns="95045" tIns="95045" rIns="95045" bIns="95045" anchor="t" anchorCtr="0">
            <a:noAutofit/>
          </a:bodyPr>
          <a:lstStyle/>
          <a:p>
            <a:r>
              <a:rPr lang="en-US" dirty="0" smtClean="0"/>
              <a:t>Crime thriller might be the genre of the</a:t>
            </a:r>
            <a:r>
              <a:rPr lang="en-US" baseline="0" dirty="0" smtClean="0"/>
              <a:t> movie and since crime thriller is type of crime it should be part of the answer.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BESTQ we are biased toward since designed by Prof. and provide sharper queries</a:t>
            </a:r>
          </a:p>
          <a:p>
            <a:endParaRPr lang="en-US" baseline="0" dirty="0" smtClean="0"/>
          </a:p>
          <a:p>
            <a:endParaRPr lang="en-US" baseline="0" dirty="0" smtClean="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20% of </a:t>
            </a:r>
            <a:r>
              <a:rPr lang="en-US" dirty="0" err="1" smtClean="0"/>
              <a:t>DBpedia</a:t>
            </a:r>
            <a:r>
              <a:rPr lang="en-US" dirty="0" smtClean="0"/>
              <a:t> is good for structured search. </a:t>
            </a:r>
          </a:p>
          <a:p>
            <a:r>
              <a:rPr lang="en-US" dirty="0" smtClean="0"/>
              <a:t>That part is mostly</a:t>
            </a:r>
            <a:r>
              <a:rPr lang="en-US" baseline="0" dirty="0" smtClean="0"/>
              <a:t> provided by </a:t>
            </a:r>
            <a:r>
              <a:rPr lang="en-US" baseline="0" dirty="0" err="1" smtClean="0"/>
              <a:t>Wikidata</a:t>
            </a:r>
            <a:r>
              <a:rPr lang="en-US" baseline="0" dirty="0" smtClean="0"/>
              <a:t> as well.</a:t>
            </a:r>
            <a:r>
              <a:rPr lang="en-US" dirty="0" smtClean="0"/>
              <a:t> </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8</a:t>
            </a:fld>
            <a:endParaRPr lang="en-US"/>
          </a:p>
        </p:txBody>
      </p:sp>
    </p:spTree>
    <p:extLst>
      <p:ext uri="{BB962C8B-B14F-4D97-AF65-F5344CB8AC3E}">
        <p14:creationId xmlns:p14="http://schemas.microsoft.com/office/powerpoint/2010/main" val="757840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231900" y="708025"/>
            <a:ext cx="4724400" cy="3543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718821" y="4488180"/>
            <a:ext cx="5750559" cy="4251960"/>
          </a:xfrm>
          <a:prstGeom prst="rect">
            <a:avLst/>
          </a:prstGeom>
        </p:spPr>
        <p:txBody>
          <a:bodyPr lIns="95045" tIns="95045" rIns="95045" bIns="95045"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to after </a:t>
            </a:r>
            <a:r>
              <a:rPr lang="en-US" dirty="0" err="1" smtClean="0"/>
              <a:t>tha</a:t>
            </a:r>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11</a:t>
            </a:fld>
            <a:endParaRPr lang="en-US"/>
          </a:p>
        </p:txBody>
      </p:sp>
    </p:spTree>
    <p:extLst>
      <p:ext uri="{BB962C8B-B14F-4D97-AF65-F5344CB8AC3E}">
        <p14:creationId xmlns:p14="http://schemas.microsoft.com/office/powerpoint/2010/main" val="3684680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2" defTabSz="914306">
              <a:defRPr/>
            </a:pPr>
            <a:r>
              <a:rPr lang="en-US" dirty="0" smtClean="0"/>
              <a:t>Combination of Sampling with existing Techniques (</a:t>
            </a:r>
            <a:r>
              <a:rPr lang="en-US" b="1" dirty="0" smtClean="0"/>
              <a:t>Feature</a:t>
            </a:r>
            <a:r>
              <a:rPr lang="en-US" dirty="0" smtClean="0"/>
              <a:t>)</a:t>
            </a:r>
          </a:p>
          <a:p>
            <a:endParaRPr lang="en-US" dirty="0"/>
          </a:p>
        </p:txBody>
      </p:sp>
      <p:sp>
        <p:nvSpPr>
          <p:cNvPr id="4" name="Slide Number Placeholder 3"/>
          <p:cNvSpPr>
            <a:spLocks noGrp="1"/>
          </p:cNvSpPr>
          <p:nvPr>
            <p:ph type="sldNum" sz="quarter" idx="10"/>
          </p:nvPr>
        </p:nvSpPr>
        <p:spPr/>
        <p:txBody>
          <a:bodyPr/>
          <a:lstStyle/>
          <a:p>
            <a:fld id="{C61DBCFF-085A-425D-A896-67B88AFAA8DA}"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143000" y="1295400"/>
            <a:ext cx="7696200" cy="1472184"/>
          </a:xfrm>
        </p:spPr>
        <p:txBody>
          <a:bodyPr anchor="b"/>
          <a:lstStyle>
            <a:lvl1pPr algn="l">
              <a:defRPr/>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143000" y="2895600"/>
            <a:ext cx="769620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r>
              <a:rPr lang="en-US" smtClean="0"/>
              <a:t>UCLA, CSD,  Spring 2014</a:t>
            </a:r>
            <a:endParaRPr lang="en-US" dirty="0"/>
          </a:p>
        </p:txBody>
      </p:sp>
      <p:sp>
        <p:nvSpPr>
          <p:cNvPr id="20" name="Footer Placeholder 19"/>
          <p:cNvSpPr>
            <a:spLocks noGrp="1"/>
          </p:cNvSpPr>
          <p:nvPr>
            <p:ph type="ftr" sz="quarter" idx="11"/>
          </p:nvPr>
        </p:nvSpPr>
        <p:spPr/>
        <p:txBody>
          <a:bodyPr/>
          <a:lstStyle>
            <a:extLst/>
          </a:lstStyle>
          <a:p>
            <a:r>
              <a:rPr lang="en-US" dirty="0" smtClean="0"/>
              <a:t>Hamid Mousavi</a:t>
            </a:r>
            <a:endParaRPr lang="en-US" dirty="0"/>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Oval 7"/>
          <p:cNvSpPr/>
          <p:nvPr/>
        </p:nvSpPr>
        <p:spPr>
          <a:xfrm>
            <a:off x="685800" y="1524000"/>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926592" y="1459992"/>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11" name="Oval 10"/>
          <p:cNvSpPr/>
          <p:nvPr userDrawn="1"/>
        </p:nvSpPr>
        <p:spPr>
          <a:xfrm>
            <a:off x="304800" y="609600"/>
            <a:ext cx="304800" cy="304800"/>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pic>
        <p:nvPicPr>
          <p:cNvPr id="3" name="Picture 2" descr="ucla-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39000" y="4800600"/>
            <a:ext cx="1333500" cy="134245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UCLA, CSD,  Spring 2014</a:t>
            </a:r>
            <a:endParaRPr lang="en-US" dirty="0"/>
          </a:p>
        </p:txBody>
      </p:sp>
      <p:sp>
        <p:nvSpPr>
          <p:cNvPr id="5" name="Footer Placeholder 4"/>
          <p:cNvSpPr>
            <a:spLocks noGrp="1"/>
          </p:cNvSpPr>
          <p:nvPr>
            <p:ph type="ftr" sz="quarter" idx="11"/>
          </p:nvPr>
        </p:nvSpPr>
        <p:spPr/>
        <p:txBody>
          <a:bodyPr/>
          <a:lstStyle>
            <a:extLst/>
          </a:lstStyle>
          <a:p>
            <a:r>
              <a:rPr lang="en-US" dirty="0" smtClean="0"/>
              <a:t>Hamid Mousavi</a:t>
            </a:r>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UCLA, CSD,  Spring 2014</a:t>
            </a:r>
            <a:endParaRPr lang="en-US" dirty="0"/>
          </a:p>
        </p:txBody>
      </p:sp>
      <p:sp>
        <p:nvSpPr>
          <p:cNvPr id="5" name="Footer Placeholder 4"/>
          <p:cNvSpPr>
            <a:spLocks noGrp="1"/>
          </p:cNvSpPr>
          <p:nvPr>
            <p:ph type="ftr" sz="quarter" idx="11"/>
          </p:nvPr>
        </p:nvSpPr>
        <p:spPr/>
        <p:txBody>
          <a:bodyPr/>
          <a:lstStyle>
            <a:extLst/>
          </a:lstStyle>
          <a:p>
            <a:r>
              <a:rPr lang="en-US" dirty="0" smtClean="0"/>
              <a:t>Hamid Mousavi</a:t>
            </a:r>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331080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866888"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1066800" y="990600"/>
            <a:ext cx="7866888" cy="5257800"/>
          </a:xfrm>
        </p:spPr>
        <p:txBody>
          <a:bodyPr/>
          <a:lstStyle>
            <a:lvl1pPr>
              <a:lnSpc>
                <a:spcPct val="120000"/>
              </a:lnSpc>
              <a:defRPr/>
            </a:lvl1pPr>
            <a:lvl2pPr>
              <a:lnSpc>
                <a:spcPct val="105000"/>
              </a:lnSpc>
              <a:defRPr/>
            </a:lvl2pPr>
            <a:lvl3pPr>
              <a:lnSpc>
                <a:spcPct val="105000"/>
              </a:lnSpc>
              <a:defRPr/>
            </a:lvl3pPr>
            <a:lvl4pPr>
              <a:lnSpc>
                <a:spcPct val="105000"/>
              </a:lnSpc>
              <a:defRPr/>
            </a:lvl4pPr>
            <a:lvl5pPr>
              <a:lnSpc>
                <a:spcPct val="105000"/>
              </a:lnSpc>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extLst/>
          </a:lstStyle>
          <a:p>
            <a:r>
              <a:rPr lang="en-US" smtClean="0"/>
              <a:t>UCLA, CSD,  Spring 2014</a:t>
            </a:r>
            <a:endParaRPr lang="en-US" dirty="0"/>
          </a:p>
        </p:txBody>
      </p:sp>
      <p:sp>
        <p:nvSpPr>
          <p:cNvPr id="5" name="Footer Placeholder 4"/>
          <p:cNvSpPr>
            <a:spLocks noGrp="1"/>
          </p:cNvSpPr>
          <p:nvPr>
            <p:ph type="ftr" sz="quarter" idx="11"/>
          </p:nvPr>
        </p:nvSpPr>
        <p:spPr/>
        <p:txBody>
          <a:bodyPr/>
          <a:lstStyle>
            <a:extLst/>
          </a:lstStyle>
          <a:p>
            <a:r>
              <a:rPr lang="en-US" dirty="0" smtClean="0"/>
              <a:t>Hamid Mousavi</a:t>
            </a:r>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1828800" y="-54"/>
            <a:ext cx="731209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 name="Date Placeholder 3"/>
          <p:cNvSpPr>
            <a:spLocks noGrp="1"/>
          </p:cNvSpPr>
          <p:nvPr>
            <p:ph type="dt" sz="half" idx="10"/>
          </p:nvPr>
        </p:nvSpPr>
        <p:spPr/>
        <p:txBody>
          <a:bodyPr/>
          <a:lstStyle>
            <a:extLst/>
          </a:lstStyle>
          <a:p>
            <a:r>
              <a:rPr lang="en-US" smtClean="0"/>
              <a:t>UCLA, CSD,  Spring 2014</a:t>
            </a:r>
            <a:endParaRPr lang="en-US" dirty="0"/>
          </a:p>
        </p:txBody>
      </p:sp>
      <p:sp>
        <p:nvSpPr>
          <p:cNvPr id="5" name="Footer Placeholder 4"/>
          <p:cNvSpPr>
            <a:spLocks noGrp="1"/>
          </p:cNvSpPr>
          <p:nvPr>
            <p:ph type="ftr" sz="quarter" idx="11"/>
          </p:nvPr>
        </p:nvSpPr>
        <p:spPr/>
        <p:txBody>
          <a:bodyPr/>
          <a:lstStyle>
            <a:extLst/>
          </a:lstStyle>
          <a:p>
            <a:r>
              <a:rPr lang="en-US" dirty="0" smtClean="0"/>
              <a:t>Hamid Mousavi</a:t>
            </a:r>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Oval 7"/>
          <p:cNvSpPr/>
          <p:nvPr/>
        </p:nvSpPr>
        <p:spPr>
          <a:xfrm>
            <a:off x="1524000" y="2819400"/>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828800"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13" name="Oval 12"/>
          <p:cNvSpPr/>
          <p:nvPr userDrawn="1"/>
        </p:nvSpPr>
        <p:spPr>
          <a:xfrm>
            <a:off x="1173988" y="2984500"/>
            <a:ext cx="362712" cy="381000"/>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14" name="Oval 13"/>
          <p:cNvSpPr/>
          <p:nvPr userDrawn="1"/>
        </p:nvSpPr>
        <p:spPr>
          <a:xfrm>
            <a:off x="850900" y="3390900"/>
            <a:ext cx="457200" cy="457200"/>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15" name="Donut 14"/>
          <p:cNvSpPr/>
          <p:nvPr userDrawn="1"/>
        </p:nvSpPr>
        <p:spPr>
          <a:xfrm rot="2315675">
            <a:off x="703786" y="1032023"/>
            <a:ext cx="1119736" cy="1101189"/>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bwMode="invGray">
          <a:xfrm>
            <a:off x="16764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ext Placeholder 2"/>
          <p:cNvSpPr>
            <a:spLocks noGrp="1"/>
          </p:cNvSpPr>
          <p:nvPr>
            <p:ph type="body" idx="1"/>
          </p:nvPr>
        </p:nvSpPr>
        <p:spPr>
          <a:xfrm>
            <a:off x="1993608" y="914400"/>
            <a:ext cx="6845592" cy="1509712"/>
          </a:xfrm>
        </p:spPr>
        <p:txBody>
          <a:bodyPr anchor="b">
            <a:normAutofit/>
          </a:bodyPr>
          <a:lstStyle>
            <a:lvl1pPr marL="18288" indent="0">
              <a:lnSpc>
                <a:spcPts val="2300"/>
              </a:lnSpc>
              <a:spcBef>
                <a:spcPts val="0"/>
              </a:spcBef>
              <a:buNone/>
              <a:defRPr sz="32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2" name="Title 1"/>
          <p:cNvSpPr>
            <a:spLocks noGrp="1"/>
          </p:cNvSpPr>
          <p:nvPr>
            <p:ph type="title"/>
          </p:nvPr>
        </p:nvSpPr>
        <p:spPr>
          <a:xfrm>
            <a:off x="1993608" y="2438400"/>
            <a:ext cx="6845592"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0" y="228600"/>
            <a:ext cx="1295400" cy="129540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943088" cy="8382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990600" y="1066800"/>
            <a:ext cx="3886200" cy="51206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953000" y="1066800"/>
            <a:ext cx="3980688" cy="51206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extLst/>
          </a:lstStyle>
          <a:p>
            <a:r>
              <a:rPr lang="en-US" smtClean="0"/>
              <a:t>UCLA, CSD,  Spring 2014</a:t>
            </a:r>
            <a:endParaRPr lang="en-US" dirty="0"/>
          </a:p>
        </p:txBody>
      </p:sp>
      <p:sp>
        <p:nvSpPr>
          <p:cNvPr id="6" name="Footer Placeholder 5"/>
          <p:cNvSpPr>
            <a:spLocks noGrp="1"/>
          </p:cNvSpPr>
          <p:nvPr>
            <p:ph type="ftr" sz="quarter" idx="11"/>
          </p:nvPr>
        </p:nvSpPr>
        <p:spPr/>
        <p:txBody>
          <a:bodyPr/>
          <a:lstStyle>
            <a:extLst/>
          </a:lstStyle>
          <a:p>
            <a:r>
              <a:rPr lang="en-US" dirty="0" smtClean="0"/>
              <a:t>Hamid Mousavi</a:t>
            </a:r>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UCLA, CSD,  Spring 2014</a:t>
            </a:r>
            <a:endParaRPr lang="en-US" dirty="0"/>
          </a:p>
        </p:txBody>
      </p:sp>
      <p:sp>
        <p:nvSpPr>
          <p:cNvPr id="8" name="Footer Placeholder 7"/>
          <p:cNvSpPr>
            <a:spLocks noGrp="1"/>
          </p:cNvSpPr>
          <p:nvPr>
            <p:ph type="ftr" sz="quarter" idx="11"/>
          </p:nvPr>
        </p:nvSpPr>
        <p:spPr/>
        <p:txBody>
          <a:bodyPr/>
          <a:lstStyle>
            <a:extLst/>
          </a:lstStyle>
          <a:p>
            <a:r>
              <a:rPr lang="en-US" dirty="0" smtClean="0"/>
              <a:t>Hamid Mousavi</a:t>
            </a:r>
            <a:endParaRPr lang="en-US" dirty="0"/>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943088" cy="9144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r>
              <a:rPr lang="en-US" smtClean="0"/>
              <a:t>UCLA, CSD,  Spring 2014</a:t>
            </a:r>
            <a:endParaRPr lang="en-US" dirty="0"/>
          </a:p>
        </p:txBody>
      </p:sp>
      <p:sp>
        <p:nvSpPr>
          <p:cNvPr id="4" name="Footer Placeholder 3"/>
          <p:cNvSpPr>
            <a:spLocks noGrp="1"/>
          </p:cNvSpPr>
          <p:nvPr>
            <p:ph type="ftr" sz="quarter" idx="11"/>
          </p:nvPr>
        </p:nvSpPr>
        <p:spPr/>
        <p:txBody>
          <a:bodyPr/>
          <a:lstStyle>
            <a:extLst/>
          </a:lstStyle>
          <a:p>
            <a:r>
              <a:rPr lang="en-US" dirty="0" smtClean="0"/>
              <a:t>Hamid Mousavi</a:t>
            </a:r>
            <a:endParaRPr lang="en-US" dirty="0"/>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r>
              <a:rPr lang="en-US" smtClean="0"/>
              <a:t>UCLA, CSD,  Spring 2014</a:t>
            </a:r>
            <a:endParaRPr lang="en-US" dirty="0"/>
          </a:p>
        </p:txBody>
      </p:sp>
      <p:sp>
        <p:nvSpPr>
          <p:cNvPr id="3" name="Footer Placeholder 2"/>
          <p:cNvSpPr>
            <a:spLocks noGrp="1"/>
          </p:cNvSpPr>
          <p:nvPr>
            <p:ph type="ftr" sz="quarter" idx="11"/>
          </p:nvPr>
        </p:nvSpPr>
        <p:spPr/>
        <p:txBody>
          <a:bodyPr/>
          <a:lstStyle>
            <a:extLst/>
          </a:lstStyle>
          <a:p>
            <a:r>
              <a:rPr lang="en-US" dirty="0" smtClean="0"/>
              <a:t>Hamid Mousavi</a:t>
            </a:r>
            <a:endParaRPr lang="en-US" dirty="0"/>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UCLA, CSD,  Spring 2014</a:t>
            </a:r>
            <a:endParaRPr lang="en-US" dirty="0"/>
          </a:p>
        </p:txBody>
      </p:sp>
      <p:sp>
        <p:nvSpPr>
          <p:cNvPr id="6" name="Footer Placeholder 5"/>
          <p:cNvSpPr>
            <a:spLocks noGrp="1"/>
          </p:cNvSpPr>
          <p:nvPr>
            <p:ph type="ftr" sz="quarter" idx="11"/>
          </p:nvPr>
        </p:nvSpPr>
        <p:spPr/>
        <p:txBody>
          <a:bodyPr/>
          <a:lstStyle>
            <a:extLst/>
          </a:lstStyle>
          <a:p>
            <a:r>
              <a:rPr lang="en-US" dirty="0" smtClean="0"/>
              <a:t>Hamid Mousavi</a:t>
            </a:r>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r>
              <a:rPr lang="en-US" smtClean="0"/>
              <a:t>UCLA, CSD,  Spring 2014</a:t>
            </a:r>
            <a:endParaRPr lang="en-US" dirty="0"/>
          </a:p>
        </p:txBody>
      </p:sp>
      <p:sp>
        <p:nvSpPr>
          <p:cNvPr id="6" name="Footer Placeholder 5"/>
          <p:cNvSpPr>
            <a:spLocks noGrp="1"/>
          </p:cNvSpPr>
          <p:nvPr>
            <p:ph type="ftr" sz="quarter" idx="11"/>
          </p:nvPr>
        </p:nvSpPr>
        <p:spPr/>
        <p:txBody>
          <a:bodyPr/>
          <a:lstStyle>
            <a:extLst/>
          </a:lstStyle>
          <a:p>
            <a:r>
              <a:rPr lang="en-US" dirty="0" smtClean="0"/>
              <a:t>Hamid Mousavi</a:t>
            </a:r>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Pie 6"/>
          <p:cNvSpPr/>
          <p:nvPr/>
        </p:nvSpPr>
        <p:spPr>
          <a:xfrm>
            <a:off x="-685800" y="-708025"/>
            <a:ext cx="1371600" cy="14102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50409"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06886" y="990988"/>
            <a:ext cx="1119736" cy="1101189"/>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838200" y="-54"/>
            <a:ext cx="8305801"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066800" y="0"/>
            <a:ext cx="7866888" cy="914400"/>
          </a:xfrm>
          <a:prstGeom prst="rect">
            <a:avLst/>
          </a:prstGeom>
        </p:spPr>
        <p:txBody>
          <a:bodyPr anchor="ctr">
            <a:norm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1066800" y="1066800"/>
            <a:ext cx="7866888" cy="5181600"/>
          </a:xfrm>
          <a:prstGeom prst="rect">
            <a:avLst/>
          </a:prstGeom>
        </p:spPr>
        <p:txBody>
          <a:bodyPr>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r>
              <a:rPr lang="en-US" smtClean="0"/>
              <a:t>UCLA, CSD,  Spring 2014</a:t>
            </a:r>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US" dirty="0" smtClean="0"/>
              <a:t>Hamid Mousavi</a:t>
            </a:r>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pPr/>
              <a:t>‹#›</a:t>
            </a:fld>
            <a:endParaRPr lang="en-US"/>
          </a:p>
        </p:txBody>
      </p:sp>
      <p:sp>
        <p:nvSpPr>
          <p:cNvPr id="15" name="Rectangle 14"/>
          <p:cNvSpPr/>
          <p:nvPr/>
        </p:nvSpPr>
        <p:spPr bwMode="invGray">
          <a:xfrm>
            <a:off x="685800" y="-54"/>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3" name="Straight Connector 2"/>
          <p:cNvCxnSpPr/>
          <p:nvPr userDrawn="1"/>
        </p:nvCxnSpPr>
        <p:spPr>
          <a:xfrm>
            <a:off x="1066800" y="914400"/>
            <a:ext cx="7848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1385" y="5899149"/>
            <a:ext cx="886883" cy="88688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xmlns:p14="http://schemas.microsoft.com/office/powerpoint/2010/main" id="1" dur="indefinite" restart="never" nodeType="tmRoot"/>
      </p:par>
    </p:tnLst>
  </p:timing>
  <p:hf hdr="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0"/>
        </a:spcBef>
        <a:spcAft>
          <a:spcPts val="0"/>
        </a:spcAft>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0"/>
        </a:spcBef>
        <a:spcAft>
          <a:spcPts val="0"/>
        </a:spcAft>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ts val="0"/>
        </a:spcBef>
        <a:spcAft>
          <a:spcPts val="0"/>
        </a:spcAft>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ts val="0"/>
        </a:spcBef>
        <a:spcAft>
          <a:spcPts val="0"/>
        </a:spcAft>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ts val="0"/>
        </a:spcBef>
        <a:spcAft>
          <a:spcPts val="0"/>
        </a:spcAft>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1" Type="http://schemas.openxmlformats.org/officeDocument/2006/relationships/image" Target="../media/image12.jpg"/><Relationship Id="rId12" Type="http://schemas.openxmlformats.org/officeDocument/2006/relationships/image" Target="../media/image13.jpg"/><Relationship Id="rId13" Type="http://schemas.openxmlformats.org/officeDocument/2006/relationships/image" Target="../media/image14.jpg"/><Relationship Id="rId14" Type="http://schemas.openxmlformats.org/officeDocument/2006/relationships/image" Target="../media/image15.jpg"/><Relationship Id="rId1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jpg"/><Relationship Id="rId10"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slide" Target="slide5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slide" Target="slide54.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7.jpg"/><Relationship Id="rId14" Type="http://schemas.openxmlformats.org/officeDocument/2006/relationships/image" Target="../media/image49.jpg"/><Relationship Id="rId15" Type="http://schemas.openxmlformats.org/officeDocument/2006/relationships/image" Target="../media/image50.jpg"/><Relationship Id="rId16" Type="http://schemas.openxmlformats.org/officeDocument/2006/relationships/image" Target="../media/image11.jpg"/><Relationship Id="rId17" Type="http://schemas.openxmlformats.org/officeDocument/2006/relationships/image" Target="../media/image12.jpg"/><Relationship Id="rId18" Type="http://schemas.openxmlformats.org/officeDocument/2006/relationships/image" Target="../media/image13.jpg"/><Relationship Id="rId19" Type="http://schemas.openxmlformats.org/officeDocument/2006/relationships/image" Target="../media/image51.jp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jpg"/><Relationship Id="rId4" Type="http://schemas.openxmlformats.org/officeDocument/2006/relationships/image" Target="../media/image41.pn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4.gif"/><Relationship Id="rId8" Type="http://schemas.openxmlformats.org/officeDocument/2006/relationships/image" Target="../media/image45.png"/><Relationship Id="rId9" Type="http://schemas.openxmlformats.org/officeDocument/2006/relationships/image" Target="../media/image46.jpg"/><Relationship Id="rId10" Type="http://schemas.openxmlformats.org/officeDocument/2006/relationships/image" Target="../media/image1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kAdI-0nf_WU" TargetMode="External"/><Relationship Id="rId3" Type="http://schemas.openxmlformats.org/officeDocument/2006/relationships/hyperlink" Target="https://www.youtube.com/watch?v=dshkbM0AOa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 Target="slide10.xml"/><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slide" Target="sl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slide" Target="slide35.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slide" Target="slide35.xml"/><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slide" Target="slide35.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slide" Target="slide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slide" Target="slide5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2109216"/>
            <a:ext cx="6781800" cy="1472184"/>
          </a:xfrm>
        </p:spPr>
        <p:txBody>
          <a:bodyPr>
            <a:noAutofit/>
          </a:bodyPr>
          <a:lstStyle/>
          <a:p>
            <a:r>
              <a:rPr lang="en-US" sz="3600" b="1" dirty="0"/>
              <a:t>Harvesting </a:t>
            </a:r>
            <a:r>
              <a:rPr lang="en-US" sz="3600" b="1" dirty="0" smtClean="0"/>
              <a:t>Structured Summaries from Wikipedia </a:t>
            </a:r>
            <a:r>
              <a:rPr lang="en-US" sz="3600" b="1" dirty="0"/>
              <a:t>and Large Text Corpora</a:t>
            </a:r>
          </a:p>
        </p:txBody>
      </p:sp>
      <p:sp>
        <p:nvSpPr>
          <p:cNvPr id="3" name="Subtitle 2"/>
          <p:cNvSpPr>
            <a:spLocks noGrp="1"/>
          </p:cNvSpPr>
          <p:nvPr>
            <p:ph type="subTitle" idx="1"/>
          </p:nvPr>
        </p:nvSpPr>
        <p:spPr>
          <a:xfrm>
            <a:off x="1295400" y="3733800"/>
            <a:ext cx="7559040" cy="2133600"/>
          </a:xfrm>
        </p:spPr>
        <p:txBody>
          <a:bodyPr>
            <a:normAutofit/>
          </a:bodyPr>
          <a:lstStyle/>
          <a:p>
            <a:r>
              <a:rPr lang="it-IT" sz="2400" b="1" dirty="0" smtClean="0"/>
              <a:t>Hamid Mousavi </a:t>
            </a:r>
          </a:p>
          <a:p>
            <a:endParaRPr lang="it-IT" sz="2400" dirty="0" smtClean="0"/>
          </a:p>
          <a:p>
            <a:endParaRPr lang="it-IT" sz="2400" i="1" dirty="0"/>
          </a:p>
          <a:p>
            <a:endParaRPr lang="it-IT" sz="2400" i="1" dirty="0" smtClean="0"/>
          </a:p>
          <a:p>
            <a:r>
              <a:rPr lang="en-US" sz="1800" i="1" dirty="0" smtClean="0"/>
              <a:t>May 31, 2014</a:t>
            </a:r>
            <a:endParaRPr lang="en-US" sz="1800" dirty="0"/>
          </a:p>
        </p:txBody>
      </p:sp>
      <p:sp>
        <p:nvSpPr>
          <p:cNvPr id="4" name="TextBox 3"/>
          <p:cNvSpPr txBox="1"/>
          <p:nvPr/>
        </p:nvSpPr>
        <p:spPr>
          <a:xfrm>
            <a:off x="990600" y="391180"/>
            <a:ext cx="2796407" cy="523220"/>
          </a:xfrm>
          <a:prstGeom prst="rect">
            <a:avLst/>
          </a:prstGeom>
          <a:noFill/>
        </p:spPr>
        <p:txBody>
          <a:bodyPr wrap="none" rtlCol="0">
            <a:spAutoFit/>
          </a:bodyPr>
          <a:lstStyle/>
          <a:p>
            <a:r>
              <a:rPr lang="en-US" sz="1400" dirty="0" smtClean="0"/>
              <a:t>University of California, Los Angeles</a:t>
            </a:r>
          </a:p>
          <a:p>
            <a:r>
              <a:rPr lang="en-US" sz="1400" dirty="0" smtClean="0"/>
              <a:t>Computer Science Department</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Inconsistency - Attributes</a:t>
            </a:r>
            <a:endParaRPr lang="en-US" dirty="0"/>
          </a:p>
        </p:txBody>
      </p:sp>
      <p:sp>
        <p:nvSpPr>
          <p:cNvPr id="14" name="Content Placeholder 13"/>
          <p:cNvSpPr>
            <a:spLocks noGrp="1"/>
          </p:cNvSpPr>
          <p:nvPr>
            <p:ph idx="1"/>
          </p:nvPr>
        </p:nvSpPr>
        <p:spPr/>
        <p:txBody>
          <a:bodyPr>
            <a:normAutofit/>
          </a:bodyPr>
          <a:lstStyle/>
          <a:p>
            <a:r>
              <a:rPr lang="en-US" sz="2400" dirty="0" err="1" smtClean="0"/>
              <a:t>DBpedia</a:t>
            </a:r>
            <a:r>
              <a:rPr lang="en-US" sz="2400" dirty="0" smtClean="0"/>
              <a:t> introduces 44K attribute or property names.</a:t>
            </a:r>
            <a:endParaRPr lang="en-US" sz="2400"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pic>
        <p:nvPicPr>
          <p:cNvPr id="13" name="Picture 12"/>
          <p:cNvPicPr>
            <a:picLocks noChangeAspect="1"/>
          </p:cNvPicPr>
          <p:nvPr/>
        </p:nvPicPr>
        <p:blipFill>
          <a:blip r:embed="rId2"/>
          <a:stretch>
            <a:fillRect/>
          </a:stretch>
        </p:blipFill>
        <p:spPr>
          <a:xfrm>
            <a:off x="1955800" y="1676400"/>
            <a:ext cx="5740400" cy="3276600"/>
          </a:xfrm>
          <a:prstGeom prst="rect">
            <a:avLst/>
          </a:prstGeom>
        </p:spPr>
      </p:pic>
      <p:cxnSp>
        <p:nvCxnSpPr>
          <p:cNvPr id="16" name="Straight Connector 15"/>
          <p:cNvCxnSpPr/>
          <p:nvPr/>
        </p:nvCxnSpPr>
        <p:spPr>
          <a:xfrm>
            <a:off x="3531656" y="1600200"/>
            <a:ext cx="0" cy="373380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295400" y="5257800"/>
            <a:ext cx="5264444" cy="369332"/>
          </a:xfrm>
          <a:prstGeom prst="rect">
            <a:avLst/>
          </a:prstGeom>
          <a:noFill/>
        </p:spPr>
        <p:txBody>
          <a:bodyPr wrap="none" rtlCol="0">
            <a:spAutoFit/>
          </a:bodyPr>
          <a:lstStyle/>
          <a:p>
            <a:r>
              <a:rPr lang="en-US" dirty="0" smtClean="0"/>
              <a:t>27K of attributes are observed only less than 10 times</a:t>
            </a:r>
            <a:endParaRPr lang="en-US" dirty="0"/>
          </a:p>
        </p:txBody>
      </p:sp>
      <p:sp>
        <p:nvSpPr>
          <p:cNvPr id="18" name="TextBox 17"/>
          <p:cNvSpPr txBox="1"/>
          <p:nvPr/>
        </p:nvSpPr>
        <p:spPr>
          <a:xfrm>
            <a:off x="1676400" y="5278120"/>
            <a:ext cx="5379861" cy="369332"/>
          </a:xfrm>
          <a:prstGeom prst="rect">
            <a:avLst/>
          </a:prstGeom>
          <a:noFill/>
        </p:spPr>
        <p:txBody>
          <a:bodyPr wrap="none" rtlCol="0">
            <a:spAutoFit/>
          </a:bodyPr>
          <a:lstStyle/>
          <a:p>
            <a:r>
              <a:rPr lang="en-US" dirty="0" smtClean="0"/>
              <a:t>36K of attributes are observed only less than 100 times</a:t>
            </a:r>
            <a:endParaRPr lang="en-US" dirty="0"/>
          </a:p>
        </p:txBody>
      </p:sp>
      <p:sp>
        <p:nvSpPr>
          <p:cNvPr id="19" name="TextBox 18"/>
          <p:cNvSpPr txBox="1"/>
          <p:nvPr/>
        </p:nvSpPr>
        <p:spPr>
          <a:xfrm>
            <a:off x="7518360" y="4338935"/>
            <a:ext cx="1625640" cy="461665"/>
          </a:xfrm>
          <a:prstGeom prst="rect">
            <a:avLst/>
          </a:prstGeom>
          <a:solidFill>
            <a:schemeClr val="bg1"/>
          </a:solidFill>
          <a:ln>
            <a:solidFill>
              <a:schemeClr val="tx2"/>
            </a:solidFill>
          </a:ln>
        </p:spPr>
        <p:txBody>
          <a:bodyPr wrap="none" rtlCol="0">
            <a:spAutoFit/>
          </a:bodyPr>
          <a:lstStyle/>
          <a:p>
            <a:r>
              <a:rPr lang="en-US" sz="1200" dirty="0" err="1" smtClean="0">
                <a:solidFill>
                  <a:srgbClr val="000000"/>
                </a:solidFill>
                <a:latin typeface="Calibri"/>
                <a:ea typeface="Calibri"/>
                <a:cs typeface="Calibri"/>
              </a:rPr>
              <a:t>wikiPageUsesTemplate</a:t>
            </a:r>
            <a:endParaRPr lang="en-US" sz="1200" dirty="0" smtClean="0">
              <a:solidFill>
                <a:srgbClr val="000000"/>
              </a:solidFill>
              <a:latin typeface="Calibri"/>
              <a:ea typeface="Calibri"/>
              <a:cs typeface="Calibri"/>
            </a:endParaRPr>
          </a:p>
          <a:p>
            <a:r>
              <a:rPr lang="en-US" sz="1200" dirty="0" smtClean="0">
                <a:solidFill>
                  <a:srgbClr val="000000"/>
                </a:solidFill>
                <a:latin typeface="Calibri"/>
                <a:ea typeface="Calibri"/>
                <a:cs typeface="Calibri"/>
              </a:rPr>
              <a:t>3.5 million (6.5%)</a:t>
            </a:r>
            <a:endParaRPr lang="en-US" sz="1200" dirty="0"/>
          </a:p>
        </p:txBody>
      </p:sp>
      <p:sp>
        <p:nvSpPr>
          <p:cNvPr id="20" name="TextBox 19"/>
          <p:cNvSpPr txBox="1"/>
          <p:nvPr/>
        </p:nvSpPr>
        <p:spPr>
          <a:xfrm>
            <a:off x="7518400" y="3805535"/>
            <a:ext cx="1600200" cy="461665"/>
          </a:xfrm>
          <a:prstGeom prst="rect">
            <a:avLst/>
          </a:prstGeom>
          <a:solidFill>
            <a:schemeClr val="bg1"/>
          </a:solidFill>
          <a:ln>
            <a:solidFill>
              <a:schemeClr val="tx2"/>
            </a:solidFill>
          </a:ln>
        </p:spPr>
        <p:txBody>
          <a:bodyPr wrap="square" rtlCol="0">
            <a:spAutoFit/>
          </a:bodyPr>
          <a:lstStyle/>
          <a:p>
            <a:r>
              <a:rPr lang="en-US" sz="1200" dirty="0">
                <a:solidFill>
                  <a:srgbClr val="000000"/>
                </a:solidFill>
                <a:latin typeface="Calibri"/>
                <a:ea typeface="Calibri"/>
                <a:cs typeface="Calibri"/>
              </a:rPr>
              <a:t>n</a:t>
            </a:r>
            <a:r>
              <a:rPr lang="en-US" sz="1200" dirty="0" smtClean="0">
                <a:solidFill>
                  <a:srgbClr val="000000"/>
                </a:solidFill>
                <a:latin typeface="Calibri"/>
                <a:ea typeface="Calibri"/>
                <a:cs typeface="Calibri"/>
              </a:rPr>
              <a:t>ame</a:t>
            </a:r>
          </a:p>
          <a:p>
            <a:r>
              <a:rPr lang="en-US" sz="1200" dirty="0" smtClean="0">
                <a:solidFill>
                  <a:srgbClr val="000000"/>
                </a:solidFill>
                <a:latin typeface="Calibri"/>
                <a:ea typeface="Calibri"/>
                <a:cs typeface="Calibri"/>
              </a:rPr>
              <a:t>2.6 million (4.8%)</a:t>
            </a:r>
            <a:endParaRPr lang="en-US" sz="1200" dirty="0"/>
          </a:p>
        </p:txBody>
      </p:sp>
      <p:sp>
        <p:nvSpPr>
          <p:cNvPr id="21" name="TextBox 20"/>
          <p:cNvSpPr txBox="1"/>
          <p:nvPr/>
        </p:nvSpPr>
        <p:spPr>
          <a:xfrm>
            <a:off x="7513320" y="3276600"/>
            <a:ext cx="1600200" cy="461665"/>
          </a:xfrm>
          <a:prstGeom prst="rect">
            <a:avLst/>
          </a:prstGeom>
          <a:solidFill>
            <a:schemeClr val="bg1"/>
          </a:solidFill>
          <a:ln>
            <a:solidFill>
              <a:schemeClr val="tx2"/>
            </a:solidFill>
          </a:ln>
        </p:spPr>
        <p:txBody>
          <a:bodyPr wrap="square" rtlCol="0">
            <a:spAutoFit/>
          </a:bodyPr>
          <a:lstStyle/>
          <a:p>
            <a:r>
              <a:rPr lang="en-US" sz="1200" dirty="0" smtClean="0">
                <a:solidFill>
                  <a:srgbClr val="000000"/>
                </a:solidFill>
                <a:latin typeface="Calibri"/>
                <a:ea typeface="Calibri"/>
                <a:cs typeface="Calibri"/>
              </a:rPr>
              <a:t>Title</a:t>
            </a:r>
          </a:p>
          <a:p>
            <a:r>
              <a:rPr lang="en-US" sz="1200" dirty="0" smtClean="0">
                <a:solidFill>
                  <a:srgbClr val="000000"/>
                </a:solidFill>
                <a:latin typeface="Calibri"/>
                <a:ea typeface="Calibri"/>
                <a:cs typeface="Calibri"/>
              </a:rPr>
              <a:t>0.9 million (1.6%)</a:t>
            </a:r>
            <a:endParaRPr lang="en-US" sz="1200" dirty="0"/>
          </a:p>
        </p:txBody>
      </p:sp>
      <p:cxnSp>
        <p:nvCxnSpPr>
          <p:cNvPr id="23" name="Straight Arrow Connector 22"/>
          <p:cNvCxnSpPr>
            <a:endCxn id="19" idx="1"/>
          </p:cNvCxnSpPr>
          <p:nvPr/>
        </p:nvCxnSpPr>
        <p:spPr>
          <a:xfrm>
            <a:off x="7239000" y="4343400"/>
            <a:ext cx="279360" cy="226368"/>
          </a:xfrm>
          <a:prstGeom prst="straightConnector1">
            <a:avLst/>
          </a:prstGeom>
          <a:ln w="19050">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20" idx="1"/>
          </p:cNvCxnSpPr>
          <p:nvPr/>
        </p:nvCxnSpPr>
        <p:spPr>
          <a:xfrm flipV="1">
            <a:off x="7124700" y="4036368"/>
            <a:ext cx="393700" cy="199082"/>
          </a:xfrm>
          <a:prstGeom prst="straightConnector1">
            <a:avLst/>
          </a:prstGeom>
          <a:ln w="19050">
            <a:tailEnd type="arrow"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21" idx="1"/>
          </p:cNvCxnSpPr>
          <p:nvPr/>
        </p:nvCxnSpPr>
        <p:spPr>
          <a:xfrm flipV="1">
            <a:off x="6816725" y="3507433"/>
            <a:ext cx="696595" cy="730249"/>
          </a:xfrm>
          <a:prstGeom prst="straightConnector1">
            <a:avLst/>
          </a:prstGeom>
          <a:ln w="19050">
            <a:tailEnd type="arrow"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1879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grpId="1" nodeType="clickEffect">
                                  <p:stCondLst>
                                    <p:cond delay="0"/>
                                  </p:stCondLst>
                                  <p:childTnLst>
                                    <p:animEffect transition="out" filter="checkerboard(across)">
                                      <p:cBhvr>
                                        <p:cTn id="14" dur="1000"/>
                                        <p:tgtEl>
                                          <p:spTgt spid="17"/>
                                        </p:tgtEl>
                                      </p:cBhvr>
                                    </p:animEffect>
                                    <p:set>
                                      <p:cBhvr>
                                        <p:cTn id="15" dur="1" fill="hold">
                                          <p:stCondLst>
                                            <p:cond delay="999"/>
                                          </p:stCondLst>
                                        </p:cTn>
                                        <p:tgtEl>
                                          <p:spTgt spid="17"/>
                                        </p:tgtEl>
                                        <p:attrNameLst>
                                          <p:attrName>style.visibility</p:attrName>
                                        </p:attrNameLst>
                                      </p:cBhvr>
                                      <p:to>
                                        <p:strVal val="hidden"/>
                                      </p:to>
                                    </p:set>
                                  </p:childTnLst>
                                </p:cTn>
                              </p:par>
                              <p:par>
                                <p:cTn id="16" presetID="0" presetClass="path" presetSubtype="0" accel="50000" decel="50000" fill="hold" nodeType="withEffect">
                                  <p:stCondLst>
                                    <p:cond delay="0"/>
                                  </p:stCondLst>
                                  <p:childTnLst>
                                    <p:animMotion origin="layout" path="M -0.00295 -0.02777 L 0.07205 -0.02777 " pathEditMode="relative" rAng="0" ptsTypes="AA">
                                      <p:cBhvr>
                                        <p:cTn id="17" dur="2000" fill="hold"/>
                                        <p:tgtEl>
                                          <p:spTgt spid="16"/>
                                        </p:tgtEl>
                                        <p:attrNameLst>
                                          <p:attrName>ppt_x</p:attrName>
                                          <p:attrName>ppt_y</p:attrName>
                                        </p:attrNameLst>
                                      </p:cBhvr>
                                      <p:rCtr x="3750" y="0"/>
                                    </p:animMotion>
                                  </p:childTnLst>
                                </p:cTn>
                              </p:par>
                            </p:childTnLst>
                          </p:cTn>
                        </p:par>
                        <p:par>
                          <p:cTn id="18" fill="hold">
                            <p:stCondLst>
                              <p:cond delay="2000"/>
                            </p:stCondLst>
                            <p:childTnLst>
                              <p:par>
                                <p:cTn id="19" presetID="3" presetClass="entr" presetSubtype="1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par>
                                <p:cTn id="33" presetID="3" presetClass="entr" presetSubtype="1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500"/>
                                        <p:tgtEl>
                                          <p:spTgt spid="23"/>
                                        </p:tgtEl>
                                      </p:cBhvr>
                                    </p:animEffect>
                                  </p:childTnLst>
                                </p:cTn>
                              </p:par>
                              <p:par>
                                <p:cTn id="36" presetID="3" presetClass="entr" presetSubtype="1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par>
                                <p:cTn id="39" presetID="3" presetClass="entr" presetSubtype="1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linds(horizontal)">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9"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UCLA, CSD,  Spring 2014</a:t>
            </a:r>
            <a:endParaRPr lang="en-US"/>
          </a:p>
        </p:txBody>
      </p:sp>
      <p:sp>
        <p:nvSpPr>
          <p:cNvPr id="5" name="Footer Placeholder 4"/>
          <p:cNvSpPr>
            <a:spLocks noGrp="1"/>
          </p:cNvSpPr>
          <p:nvPr>
            <p:ph type="ftr" sz="quarter" idx="11"/>
          </p:nvPr>
        </p:nvSpPr>
        <p:spPr/>
        <p:txBody>
          <a:bodyPr/>
          <a:lstStyle/>
          <a:p>
            <a:r>
              <a:rPr lang="en-US" smtClean="0"/>
              <a:t>Hamid Mousavi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9" name="Text Placeholder 8"/>
          <p:cNvSpPr>
            <a:spLocks noGrp="1"/>
          </p:cNvSpPr>
          <p:nvPr>
            <p:ph type="body" idx="1"/>
          </p:nvPr>
        </p:nvSpPr>
        <p:spPr/>
        <p:txBody>
          <a:bodyPr/>
          <a:lstStyle/>
          <a:p>
            <a:endParaRPr lang="en-US" dirty="0"/>
          </a:p>
        </p:txBody>
      </p:sp>
      <p:sp>
        <p:nvSpPr>
          <p:cNvPr id="8" name="Title 7"/>
          <p:cNvSpPr>
            <a:spLocks noGrp="1"/>
          </p:cNvSpPr>
          <p:nvPr>
            <p:ph type="title"/>
          </p:nvPr>
        </p:nvSpPr>
        <p:spPr/>
        <p:txBody>
          <a:bodyPr/>
          <a:lstStyle/>
          <a:p>
            <a:r>
              <a:rPr lang="en-US" dirty="0" smtClean="0"/>
              <a:t>Harvesting from Free Text</a:t>
            </a:r>
            <a:endParaRPr lang="en-US" dirty="0"/>
          </a:p>
        </p:txBody>
      </p:sp>
    </p:spTree>
    <p:extLst>
      <p:ext uri="{BB962C8B-B14F-4D97-AF65-F5344CB8AC3E}">
        <p14:creationId xmlns:p14="http://schemas.microsoft.com/office/powerpoint/2010/main" val="4323021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Wikipedia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extBox 6"/>
          <p:cNvSpPr txBox="1"/>
          <p:nvPr/>
        </p:nvSpPr>
        <p:spPr>
          <a:xfrm>
            <a:off x="876300" y="2743200"/>
            <a:ext cx="184666" cy="369332"/>
          </a:xfrm>
          <a:prstGeom prst="rect">
            <a:avLst/>
          </a:prstGeom>
          <a:noFill/>
        </p:spPr>
        <p:txBody>
          <a:bodyPr wrap="none" rtlCol="0">
            <a:spAutoFit/>
          </a:bodyPr>
          <a:lstStyle/>
          <a:p>
            <a:endParaRPr lang="en-US" dirty="0"/>
          </a:p>
        </p:txBody>
      </p:sp>
      <p:pic>
        <p:nvPicPr>
          <p:cNvPr id="8" name="Picture 3" descr="C:\Users\Hamid\Desktop\Rachel McAdams 2.jpg"/>
          <p:cNvPicPr>
            <a:picLocks noChangeAspect="1" noChangeArrowheads="1"/>
          </p:cNvPicPr>
          <p:nvPr/>
        </p:nvPicPr>
        <p:blipFill>
          <a:blip r:embed="rId2" cstate="print"/>
          <a:srcRect/>
          <a:stretch>
            <a:fillRect/>
          </a:stretch>
        </p:blipFill>
        <p:spPr bwMode="auto">
          <a:xfrm>
            <a:off x="1" y="1219200"/>
            <a:ext cx="9570656" cy="5638800"/>
          </a:xfrm>
          <a:prstGeom prst="rect">
            <a:avLst/>
          </a:prstGeom>
          <a:noFill/>
        </p:spPr>
      </p:pic>
      <p:sp>
        <p:nvSpPr>
          <p:cNvPr id="9" name="Oval 8"/>
          <p:cNvSpPr/>
          <p:nvPr/>
        </p:nvSpPr>
        <p:spPr>
          <a:xfrm>
            <a:off x="0" y="6248400"/>
            <a:ext cx="5562600" cy="53340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33400" y="3657600"/>
            <a:ext cx="4191000" cy="45720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24000" y="2133600"/>
            <a:ext cx="2209800" cy="45720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4419600" y="2209800"/>
            <a:ext cx="9144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867400" y="5638800"/>
            <a:ext cx="91440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410200" y="5181600"/>
            <a:ext cx="9144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524000" y="4953000"/>
            <a:ext cx="9144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398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Our Systems: (</a:t>
            </a:r>
            <a:r>
              <a:rPr lang="en-US" dirty="0" smtClean="0">
                <a:solidFill>
                  <a:schemeClr val="tx2">
                    <a:lumMod val="75000"/>
                  </a:schemeClr>
                </a:solidFill>
              </a:rPr>
              <a:t>Quick overview)</a:t>
            </a:r>
            <a:endParaRPr lang="en-US" dirty="0"/>
          </a:p>
        </p:txBody>
      </p:sp>
      <p:sp>
        <p:nvSpPr>
          <p:cNvPr id="3" name="Content Placeholder 2"/>
          <p:cNvSpPr>
            <a:spLocks noGrp="1"/>
          </p:cNvSpPr>
          <p:nvPr>
            <p:ph idx="1"/>
          </p:nvPr>
        </p:nvSpPr>
        <p:spPr>
          <a:xfrm>
            <a:off x="990600" y="1066800"/>
            <a:ext cx="7943088" cy="5029200"/>
          </a:xfrm>
        </p:spPr>
        <p:txBody>
          <a:bodyPr>
            <a:normAutofit/>
          </a:bodyPr>
          <a:lstStyle/>
          <a:p>
            <a:r>
              <a:rPr lang="en-US" dirty="0" smtClean="0"/>
              <a:t>Textual data:</a:t>
            </a:r>
          </a:p>
          <a:p>
            <a:pPr lvl="1"/>
            <a:r>
              <a:rPr lang="en-US" b="1" dirty="0" err="1" smtClean="0"/>
              <a:t>IBminer</a:t>
            </a:r>
            <a:r>
              <a:rPr lang="en-US" dirty="0" smtClean="0"/>
              <a:t>: Mining structured Summaries from free text</a:t>
            </a:r>
          </a:p>
          <a:p>
            <a:pPr lvl="2"/>
            <a:r>
              <a:rPr lang="en-US" dirty="0" smtClean="0"/>
              <a:t>Based on the </a:t>
            </a:r>
            <a:r>
              <a:rPr lang="en-US" b="1" dirty="0" err="1" smtClean="0"/>
              <a:t>SemScape</a:t>
            </a:r>
            <a:r>
              <a:rPr lang="en-US" dirty="0" smtClean="0"/>
              <a:t> text mining framework</a:t>
            </a:r>
          </a:p>
          <a:p>
            <a:pPr lvl="2"/>
            <a:r>
              <a:rPr lang="en-US" b="1" dirty="0"/>
              <a:t>CS</a:t>
            </a:r>
            <a:r>
              <a:rPr lang="en-US" b="1" baseline="30000" dirty="0"/>
              <a:t>3</a:t>
            </a:r>
            <a:r>
              <a:rPr lang="en-US" b="1" dirty="0"/>
              <a:t>:</a:t>
            </a:r>
            <a:r>
              <a:rPr lang="en-US" dirty="0"/>
              <a:t> Context-aware Synonym Suggestion </a:t>
            </a:r>
            <a:r>
              <a:rPr lang="en-US" dirty="0" smtClean="0"/>
              <a:t>System</a:t>
            </a:r>
          </a:p>
          <a:p>
            <a:pPr lvl="1"/>
            <a:r>
              <a:rPr lang="en-US" b="1" dirty="0" err="1" smtClean="0"/>
              <a:t>OntoMiner</a:t>
            </a:r>
            <a:r>
              <a:rPr lang="en-US" dirty="0" smtClean="0"/>
              <a:t> (</a:t>
            </a:r>
            <a:r>
              <a:rPr lang="en-US" dirty="0" err="1" smtClean="0"/>
              <a:t>OntoHarvester</a:t>
            </a:r>
            <a:r>
              <a:rPr lang="en-US" dirty="0" smtClean="0"/>
              <a:t>): Ontologies generation from free text</a:t>
            </a:r>
          </a:p>
          <a:p>
            <a:pPr lvl="1"/>
            <a:r>
              <a:rPr lang="en-US" b="1" dirty="0" err="1" smtClean="0"/>
              <a:t>IKBstore</a:t>
            </a:r>
            <a:r>
              <a:rPr lang="en-US" dirty="0" smtClean="0"/>
              <a:t>: Integrating data sets of heterogeneous structures</a:t>
            </a:r>
          </a:p>
          <a:p>
            <a:pPr lvl="2"/>
            <a:r>
              <a:rPr lang="en-US" b="1" dirty="0" smtClean="0"/>
              <a:t>IBE:</a:t>
            </a:r>
            <a:r>
              <a:rPr lang="en-US" dirty="0" smtClean="0"/>
              <a:t> Tools the crowdsourcing support</a:t>
            </a:r>
          </a:p>
          <a:p>
            <a:pPr lvl="2"/>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Hamid Mousavi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sp>
        <p:nvSpPr>
          <p:cNvPr id="6" name="Date Placeholder 5"/>
          <p:cNvSpPr>
            <a:spLocks noGrp="1"/>
          </p:cNvSpPr>
          <p:nvPr>
            <p:ph type="dt" sz="half" idx="10"/>
          </p:nvPr>
        </p:nvSpPr>
        <p:spPr/>
        <p:txBody>
          <a:bodyPr/>
          <a:lstStyle/>
          <a:p>
            <a:r>
              <a:rPr lang="en-US" smtClean="0"/>
              <a:t>UCLA, CSD,  Spring 2014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Generating Structured Summaries From Text</a:t>
            </a:r>
            <a:endParaRPr lang="en-US" sz="3200" dirty="0"/>
          </a:p>
        </p:txBody>
      </p:sp>
      <p:sp>
        <p:nvSpPr>
          <p:cNvPr id="3" name="Content Placeholder 2"/>
          <p:cNvSpPr>
            <a:spLocks noGrp="1"/>
          </p:cNvSpPr>
          <p:nvPr>
            <p:ph idx="1"/>
          </p:nvPr>
        </p:nvSpPr>
        <p:spPr/>
        <p:txBody>
          <a:bodyPr>
            <a:normAutofit/>
          </a:bodyPr>
          <a:lstStyle/>
          <a:p>
            <a:r>
              <a:rPr lang="en-US" sz="3600" dirty="0" err="1" smtClean="0"/>
              <a:t>IBminer</a:t>
            </a:r>
            <a:r>
              <a:rPr lang="en-US" sz="3600" dirty="0" smtClean="0"/>
              <a:t>:</a:t>
            </a:r>
          </a:p>
          <a:p>
            <a:pPr marL="402336" lvl="1" indent="0">
              <a:buNone/>
            </a:pPr>
            <a:r>
              <a:rPr lang="en-US" sz="2400" b="1" dirty="0" smtClean="0"/>
              <a:t>Step a: </a:t>
            </a:r>
            <a:r>
              <a:rPr lang="en-US" sz="2400" dirty="0" smtClean="0"/>
              <a:t>uses our previously developed text mining framework to convert text to graph structure called </a:t>
            </a:r>
            <a:r>
              <a:rPr lang="en-US" sz="2400" dirty="0" err="1" smtClean="0"/>
              <a:t>TextGraphs</a:t>
            </a:r>
            <a:r>
              <a:rPr lang="en-US" sz="2400" dirty="0" smtClean="0"/>
              <a:t>,</a:t>
            </a:r>
          </a:p>
          <a:p>
            <a:pPr marL="402336" lvl="1" indent="0">
              <a:buNone/>
            </a:pPr>
            <a:r>
              <a:rPr lang="en-US" sz="2400" b="1" dirty="0" smtClean="0"/>
              <a:t>Step b: </a:t>
            </a:r>
            <a:r>
              <a:rPr lang="en-US" sz="2400" dirty="0" smtClean="0"/>
              <a:t>utilizes a pattern based technique to extract Semantic Links from the </a:t>
            </a:r>
            <a:r>
              <a:rPr lang="en-US" sz="2400" dirty="0" err="1" smtClean="0"/>
              <a:t>TextGraphs</a:t>
            </a:r>
            <a:r>
              <a:rPr lang="en-US" sz="2400" dirty="0" smtClean="0"/>
              <a:t>, and</a:t>
            </a:r>
          </a:p>
          <a:p>
            <a:pPr marL="402336" lvl="1" indent="0">
              <a:buNone/>
            </a:pPr>
            <a:r>
              <a:rPr lang="en-US" sz="2400" b="1" dirty="0"/>
              <a:t>Step </a:t>
            </a:r>
            <a:r>
              <a:rPr lang="en-US" sz="2400" b="1" dirty="0" smtClean="0"/>
              <a:t>c: </a:t>
            </a:r>
            <a:r>
              <a:rPr lang="en-US" sz="2400" dirty="0" smtClean="0"/>
              <a:t>learns patterns from existing example to convert the extracted information into the correct format in the current knowledge bases</a:t>
            </a:r>
          </a:p>
          <a:p>
            <a:pPr marL="402336" lvl="1" indent="0">
              <a:buNone/>
            </a:pPr>
            <a:r>
              <a:rPr lang="en-US" sz="2400" b="1" dirty="0" smtClean="0"/>
              <a:t>Step d: </a:t>
            </a:r>
            <a:r>
              <a:rPr lang="en-US" sz="2400" dirty="0" smtClean="0"/>
              <a:t>Generates final triples from the learnt patterns</a:t>
            </a:r>
          </a:p>
        </p:txBody>
      </p:sp>
      <p:sp>
        <p:nvSpPr>
          <p:cNvPr id="5" name="Date Placeholder 4"/>
          <p:cNvSpPr>
            <a:spLocks noGrp="1"/>
          </p:cNvSpPr>
          <p:nvPr>
            <p:ph type="dt" sz="half" idx="10"/>
          </p:nvPr>
        </p:nvSpPr>
        <p:spPr/>
        <p:txBody>
          <a:bodyPr/>
          <a:lstStyle/>
          <a:p>
            <a:r>
              <a:rPr lang="en-US" smtClean="0"/>
              <a:t>UCLA, CSD,  Spring 2014</a:t>
            </a:r>
            <a:endParaRPr lang="en-US" dirty="0"/>
          </a:p>
        </p:txBody>
      </p:sp>
      <p:sp>
        <p:nvSpPr>
          <p:cNvPr id="6" name="Footer Placeholder 5"/>
          <p:cNvSpPr>
            <a:spLocks noGrp="1"/>
          </p:cNvSpPr>
          <p:nvPr>
            <p:ph type="ftr" sz="quarter" idx="11"/>
          </p:nvPr>
        </p:nvSpPr>
        <p:spPr/>
        <p:txBody>
          <a:bodyPr/>
          <a:lstStyle/>
          <a:p>
            <a:r>
              <a:rPr lang="en-US" smtClean="0"/>
              <a:t>Hamid Mousavi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4055112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IBminer</a:t>
            </a:r>
            <a:r>
              <a:rPr lang="en-US" dirty="0" smtClean="0"/>
              <a:t> - Example</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pic>
        <p:nvPicPr>
          <p:cNvPr id="8" name="Picture 7" descr="IBminer-Obama-Examp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5265879"/>
          </a:xfrm>
          <a:prstGeom prst="rect">
            <a:avLst/>
          </a:prstGeom>
        </p:spPr>
      </p:pic>
      <p:sp>
        <p:nvSpPr>
          <p:cNvPr id="11" name="Rectangle 10"/>
          <p:cNvSpPr/>
          <p:nvPr/>
        </p:nvSpPr>
        <p:spPr>
          <a:xfrm>
            <a:off x="2692400" y="1066800"/>
            <a:ext cx="3479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72200" y="1066800"/>
            <a:ext cx="28956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38800" y="3302516"/>
            <a:ext cx="3276600" cy="81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95600" y="3352800"/>
            <a:ext cx="3276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3276600"/>
            <a:ext cx="2971800" cy="220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5446710"/>
            <a:ext cx="3048000" cy="801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971800" y="4786094"/>
            <a:ext cx="3048000" cy="1538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705877" y="1981200"/>
            <a:ext cx="28956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945882" y="3798590"/>
            <a:ext cx="2743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19800" y="4191000"/>
            <a:ext cx="31242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572000" y="4265652"/>
            <a:ext cx="152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572000" y="2945884"/>
            <a:ext cx="1066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6248400"/>
            <a:ext cx="3048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9356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4" presetClass="exit" presetSubtype="16" fill="hold" grpId="0" nodeType="withEffect">
                                  <p:stCondLst>
                                    <p:cond delay="0"/>
                                  </p:stCondLst>
                                  <p:childTnLst>
                                    <p:animEffect transition="out" filter="box(in)">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4" presetClass="exit" presetSubtype="16" fill="hold" grpId="0" nodeType="withEffect">
                                  <p:stCondLst>
                                    <p:cond delay="0"/>
                                  </p:stCondLst>
                                  <p:childTnLst>
                                    <p:animEffect transition="out" filter="box(in)">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 presetClass="exit" presetSubtype="16" fill="hold" grpId="0" nodeType="clickEffect">
                                  <p:stCondLst>
                                    <p:cond delay="0"/>
                                  </p:stCondLst>
                                  <p:childTnLst>
                                    <p:animEffect transition="out" filter="box(in)">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4" presetClass="exit" presetSubtype="16" fill="hold" grpId="0" nodeType="withEffect">
                                  <p:stCondLst>
                                    <p:cond delay="0"/>
                                  </p:stCondLst>
                                  <p:childTnLst>
                                    <p:animEffect transition="out" filter="box(in)">
                                      <p:cBhvr>
                                        <p:cTn id="30" dur="500"/>
                                        <p:tgtEl>
                                          <p:spTgt spid="22"/>
                                        </p:tgtEl>
                                      </p:cBhvr>
                                    </p:animEffect>
                                    <p:set>
                                      <p:cBhvr>
                                        <p:cTn id="31" dur="1" fill="hold">
                                          <p:stCondLst>
                                            <p:cond delay="499"/>
                                          </p:stCondLst>
                                        </p:cTn>
                                        <p:tgtEl>
                                          <p:spTgt spid="2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 presetClass="exit" presetSubtype="16" fill="hold" grpId="0" nodeType="clickEffect">
                                  <p:stCondLst>
                                    <p:cond delay="0"/>
                                  </p:stCondLst>
                                  <p:childTnLst>
                                    <p:animEffect transition="out" filter="box(in)">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4" presetClass="exit" presetSubtype="16" fill="hold" grpId="0" nodeType="withEffect">
                                  <p:stCondLst>
                                    <p:cond delay="0"/>
                                  </p:stCondLst>
                                  <p:childTnLst>
                                    <p:animEffect transition="out" filter="box(in)">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 presetClass="exit" presetSubtype="16" fill="hold" grpId="0" nodeType="clickEffect">
                                  <p:stCondLst>
                                    <p:cond delay="0"/>
                                  </p:stCondLst>
                                  <p:childTnLst>
                                    <p:animEffect transition="out" filter="box(in)">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4" presetClass="exit" presetSubtype="16" fill="hold" grpId="0" nodeType="withEffect">
                                  <p:stCondLst>
                                    <p:cond delay="0"/>
                                  </p:stCondLst>
                                  <p:childTnLst>
                                    <p:animEffect transition="out" filter="box(in)">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par>
                                <p:cTn id="48" presetID="4" presetClass="exit" presetSubtype="16" fill="hold" grpId="0" nodeType="withEffect">
                                  <p:stCondLst>
                                    <p:cond delay="0"/>
                                  </p:stCondLst>
                                  <p:childTnLst>
                                    <p:animEffect transition="out" filter="box(in)">
                                      <p:cBhvr>
                                        <p:cTn id="49" dur="500"/>
                                        <p:tgtEl>
                                          <p:spTgt spid="21"/>
                                        </p:tgtEl>
                                      </p:cBhvr>
                                    </p:animEffect>
                                    <p:set>
                                      <p:cBhvr>
                                        <p:cTn id="5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a: From Text to </a:t>
            </a:r>
            <a:r>
              <a:rPr lang="en-US" dirty="0" err="1" smtClean="0"/>
              <a:t>TextGraphs</a:t>
            </a:r>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dirty="0"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pic>
        <p:nvPicPr>
          <p:cNvPr id="8" name="Picture 7" descr="PT-Oba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92664"/>
            <a:ext cx="6629400" cy="2819400"/>
          </a:xfrm>
          <a:prstGeom prst="rect">
            <a:avLst/>
          </a:prstGeom>
        </p:spPr>
      </p:pic>
      <p:sp>
        <p:nvSpPr>
          <p:cNvPr id="11" name="Rectangle 10"/>
          <p:cNvSpPr/>
          <p:nvPr/>
        </p:nvSpPr>
        <p:spPr>
          <a:xfrm>
            <a:off x="4191000" y="3429000"/>
            <a:ext cx="2209800" cy="838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extBox 2"/>
          <p:cNvSpPr txBox="1"/>
          <p:nvPr/>
        </p:nvSpPr>
        <p:spPr>
          <a:xfrm>
            <a:off x="4876800" y="2209800"/>
            <a:ext cx="1676400" cy="861774"/>
          </a:xfrm>
          <a:prstGeom prst="rect">
            <a:avLst/>
          </a:prstGeom>
          <a:solidFill>
            <a:schemeClr val="bg1">
              <a:alpha val="86000"/>
            </a:schemeClr>
          </a:solidFill>
          <a:ln>
            <a:solidFill>
              <a:schemeClr val="bg2">
                <a:lumMod val="25000"/>
              </a:schemeClr>
            </a:solidFill>
          </a:ln>
        </p:spPr>
        <p:txBody>
          <a:bodyPr wrap="square" rtlCol="0">
            <a:spAutoFit/>
          </a:bodyPr>
          <a:lstStyle/>
          <a:p>
            <a:r>
              <a:rPr lang="en-US" sz="1600" dirty="0" smtClean="0"/>
              <a:t>President,</a:t>
            </a:r>
          </a:p>
          <a:p>
            <a:r>
              <a:rPr lang="en-US" sz="1600" dirty="0" smtClean="0"/>
              <a:t>Current President</a:t>
            </a:r>
          </a:p>
          <a:p>
            <a:r>
              <a:rPr lang="en-US" sz="1600" dirty="0" smtClean="0"/>
              <a:t>44</a:t>
            </a:r>
            <a:r>
              <a:rPr lang="en-US" sz="1600" baseline="30000" dirty="0" smtClean="0"/>
              <a:t>th</a:t>
            </a:r>
            <a:r>
              <a:rPr lang="en-US" sz="1600" dirty="0" smtClean="0"/>
              <a:t> President</a:t>
            </a:r>
            <a:endParaRPr lang="en-US" sz="1600" dirty="0"/>
          </a:p>
        </p:txBody>
      </p:sp>
      <p:cxnSp>
        <p:nvCxnSpPr>
          <p:cNvPr id="12" name="Straight Arrow Connector 11"/>
          <p:cNvCxnSpPr/>
          <p:nvPr/>
        </p:nvCxnSpPr>
        <p:spPr>
          <a:xfrm flipH="1">
            <a:off x="5334000" y="3124200"/>
            <a:ext cx="457200" cy="381000"/>
          </a:xfrm>
          <a:prstGeom prst="straightConnector1">
            <a:avLst/>
          </a:prstGeom>
          <a:ln>
            <a:headEnd type="arrow" w="lg" len="lg"/>
            <a:tailEnd type="arrow" w="lg" len="lg"/>
          </a:ln>
        </p:spPr>
        <p:style>
          <a:lnRef idx="2">
            <a:schemeClr val="accent1"/>
          </a:lnRef>
          <a:fillRef idx="0">
            <a:schemeClr val="accent1"/>
          </a:fillRef>
          <a:effectRef idx="1">
            <a:schemeClr val="accent1"/>
          </a:effectRef>
          <a:fontRef idx="minor">
            <a:schemeClr val="tx1"/>
          </a:fontRef>
        </p:style>
      </p:cxnSp>
      <p:pic>
        <p:nvPicPr>
          <p:cNvPr id="9" name="Picture 8" descr="MPT-Obam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129770"/>
            <a:ext cx="6629400" cy="3810000"/>
          </a:xfrm>
          <a:prstGeom prst="rect">
            <a:avLst/>
          </a:prstGeom>
        </p:spPr>
      </p:pic>
    </p:spTree>
    <p:extLst>
      <p:ext uri="{BB962C8B-B14F-4D97-AF65-F5344CB8AC3E}">
        <p14:creationId xmlns:p14="http://schemas.microsoft.com/office/powerpoint/2010/main" val="2839027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Grammatical Relations</a:t>
            </a:r>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grpSp>
        <p:nvGrpSpPr>
          <p:cNvPr id="12" name="Group 11"/>
          <p:cNvGrpSpPr/>
          <p:nvPr/>
        </p:nvGrpSpPr>
        <p:grpSpPr>
          <a:xfrm>
            <a:off x="838200" y="990600"/>
            <a:ext cx="4724400" cy="2819400"/>
            <a:chOff x="1066800" y="1219200"/>
            <a:chExt cx="5715000" cy="2860646"/>
          </a:xfrm>
        </p:grpSpPr>
        <p:pic>
          <p:nvPicPr>
            <p:cNvPr id="8" name="Picture 2" descr="C:\Users\mousavi\Desktop\GDRu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19200"/>
              <a:ext cx="5715000" cy="28606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43000" y="1219200"/>
              <a:ext cx="5562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3000" y="3835400"/>
              <a:ext cx="5562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MPT-Oba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215290"/>
            <a:ext cx="5410200" cy="3109310"/>
          </a:xfrm>
          <a:prstGeom prst="rect">
            <a:avLst/>
          </a:prstGeom>
        </p:spPr>
      </p:pic>
      <p:grpSp>
        <p:nvGrpSpPr>
          <p:cNvPr id="23" name="Group 22"/>
          <p:cNvGrpSpPr/>
          <p:nvPr/>
        </p:nvGrpSpPr>
        <p:grpSpPr>
          <a:xfrm>
            <a:off x="3289300" y="3124200"/>
            <a:ext cx="5638800" cy="3200400"/>
            <a:chOff x="3352800" y="3124200"/>
            <a:chExt cx="5638800" cy="3200400"/>
          </a:xfrm>
        </p:grpSpPr>
        <p:sp>
          <p:nvSpPr>
            <p:cNvPr id="14" name="Rectangle 13"/>
            <p:cNvSpPr/>
            <p:nvPr/>
          </p:nvSpPr>
          <p:spPr>
            <a:xfrm>
              <a:off x="3352800" y="4572000"/>
              <a:ext cx="5638800" cy="17526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581400" y="4267200"/>
              <a:ext cx="685800" cy="381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477000" y="3124200"/>
              <a:ext cx="1752600" cy="1143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229600" y="3581400"/>
              <a:ext cx="685800" cy="1143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772400" y="4267200"/>
              <a:ext cx="457200" cy="4572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10400" y="4267200"/>
              <a:ext cx="457200" cy="4572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Down Arrow 23"/>
          <p:cNvSpPr/>
          <p:nvPr/>
        </p:nvSpPr>
        <p:spPr>
          <a:xfrm rot="14025900">
            <a:off x="4826393" y="2564530"/>
            <a:ext cx="1021533" cy="377205"/>
          </a:xfrm>
          <a:prstGeom prst="downArrow">
            <a:avLst>
              <a:gd name="adj1" fmla="val 50000"/>
              <a:gd name="adj2" fmla="val 5130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5791200" y="1066801"/>
            <a:ext cx="3581400" cy="1523999"/>
            <a:chOff x="567268" y="2689406"/>
            <a:chExt cx="2798842" cy="1346513"/>
          </a:xfrm>
        </p:grpSpPr>
        <p:sp>
          <p:nvSpPr>
            <p:cNvPr id="26" name="Rectangle 25"/>
            <p:cNvSpPr/>
            <p:nvPr/>
          </p:nvSpPr>
          <p:spPr>
            <a:xfrm>
              <a:off x="660406" y="3011863"/>
              <a:ext cx="2010957" cy="1024056"/>
            </a:xfrm>
            <a:prstGeom prst="rect">
              <a:avLst/>
            </a:prstGeom>
            <a:solidFill>
              <a:schemeClr val="accent1">
                <a:alpha val="7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67268" y="2689406"/>
              <a:ext cx="1797370" cy="326319"/>
            </a:xfrm>
            <a:prstGeom prst="rect">
              <a:avLst/>
            </a:prstGeom>
            <a:noFill/>
          </p:spPr>
          <p:txBody>
            <a:bodyPr wrap="none" rtlCol="0">
              <a:spAutoFit/>
            </a:bodyPr>
            <a:lstStyle/>
            <a:p>
              <a:r>
                <a:rPr lang="en-US" dirty="0" smtClean="0"/>
                <a:t>Grammatical Relations</a:t>
              </a:r>
              <a:endParaRPr lang="en-US" dirty="0"/>
            </a:p>
          </p:txBody>
        </p:sp>
        <p:sp>
          <p:nvSpPr>
            <p:cNvPr id="28" name="TextBox 27"/>
            <p:cNvSpPr txBox="1"/>
            <p:nvPr/>
          </p:nvSpPr>
          <p:spPr>
            <a:xfrm>
              <a:off x="612639" y="3011864"/>
              <a:ext cx="2753471" cy="856588"/>
            </a:xfrm>
            <a:prstGeom prst="rect">
              <a:avLst/>
            </a:prstGeom>
            <a:noFill/>
          </p:spPr>
          <p:txBody>
            <a:bodyPr wrap="square" rtlCol="0">
              <a:spAutoFit/>
            </a:bodyPr>
            <a:lstStyle/>
            <a:p>
              <a:r>
                <a:rPr lang="en-US" sz="1200" b="1" dirty="0" smtClean="0"/>
                <a:t>Subject                Link           Value</a:t>
              </a:r>
            </a:p>
            <a:p>
              <a:r>
                <a:rPr lang="en-US" sz="1500" dirty="0" smtClean="0"/>
                <a:t>Obama             </a:t>
              </a:r>
              <a:r>
                <a:rPr lang="en-US" sz="1500" dirty="0" err="1" smtClean="0"/>
                <a:t>subj_of</a:t>
              </a:r>
              <a:r>
                <a:rPr lang="en-US" sz="1500" dirty="0" smtClean="0"/>
                <a:t>    is</a:t>
              </a:r>
            </a:p>
            <a:p>
              <a:r>
                <a:rPr lang="en-US" sz="1500" dirty="0" smtClean="0"/>
                <a:t>Barack Obama  </a:t>
              </a:r>
              <a:r>
                <a:rPr lang="en-US" sz="1500" dirty="0" err="1"/>
                <a:t>subj_of</a:t>
              </a:r>
              <a:r>
                <a:rPr lang="en-US" sz="1500" dirty="0"/>
                <a:t>    </a:t>
              </a:r>
              <a:r>
                <a:rPr lang="en-US" sz="1500" dirty="0" smtClean="0"/>
                <a:t>is</a:t>
              </a:r>
            </a:p>
            <a:p>
              <a:r>
                <a:rPr lang="en-US" sz="1500" dirty="0" smtClean="0"/>
                <a:t>…</a:t>
              </a:r>
            </a:p>
          </p:txBody>
        </p:sp>
        <p:cxnSp>
          <p:nvCxnSpPr>
            <p:cNvPr id="29" name="Straight Connector 28"/>
            <p:cNvCxnSpPr/>
            <p:nvPr/>
          </p:nvCxnSpPr>
          <p:spPr>
            <a:xfrm>
              <a:off x="637155" y="3217701"/>
              <a:ext cx="2034207" cy="10312"/>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625600" y="3251478"/>
              <a:ext cx="3640" cy="672232"/>
            </a:xfrm>
            <a:prstGeom prst="line">
              <a:avLst/>
            </a:prstGeom>
            <a:ln w="12700">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194963" y="3251478"/>
              <a:ext cx="0" cy="649790"/>
            </a:xfrm>
            <a:prstGeom prst="line">
              <a:avLst/>
            </a:prstGeom>
            <a:ln w="12700">
              <a:prstDash val="dash"/>
            </a:ln>
            <a:effectLst/>
          </p:spPr>
          <p:style>
            <a:lnRef idx="2">
              <a:schemeClr val="accent1"/>
            </a:lnRef>
            <a:fillRef idx="0">
              <a:schemeClr val="accent1"/>
            </a:fillRef>
            <a:effectRef idx="1">
              <a:schemeClr val="accent1"/>
            </a:effectRef>
            <a:fontRef idx="minor">
              <a:schemeClr val="tx1"/>
            </a:fontRef>
          </p:style>
        </p:cxnSp>
      </p:grpSp>
      <p:sp>
        <p:nvSpPr>
          <p:cNvPr id="37" name="Rectangle 36"/>
          <p:cNvSpPr/>
          <p:nvPr/>
        </p:nvSpPr>
        <p:spPr>
          <a:xfrm>
            <a:off x="1371600" y="1828800"/>
            <a:ext cx="1219200" cy="685800"/>
          </a:xfrm>
          <a:prstGeom prst="rect">
            <a:avLst/>
          </a:prstGeom>
          <a:noFill/>
          <a:ln w="2222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108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animBg="1"/>
      <p:bldP spid="3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TextGraphs</a:t>
            </a:r>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pic>
        <p:nvPicPr>
          <p:cNvPr id="8" name="Picture 7" descr="TextGraph-Oba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428" y="1066800"/>
            <a:ext cx="6616172" cy="5169616"/>
          </a:xfrm>
          <a:prstGeom prst="rect">
            <a:avLst/>
          </a:prstGeom>
        </p:spPr>
      </p:pic>
    </p:spTree>
    <p:extLst>
      <p:ext uri="{BB962C8B-B14F-4D97-AF65-F5344CB8AC3E}">
        <p14:creationId xmlns:p14="http://schemas.microsoft.com/office/powerpoint/2010/main" val="4158830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b: Generating the Semantic Links</a:t>
            </a:r>
            <a:endParaRPr lang="en-US" dirty="0"/>
          </a:p>
        </p:txBody>
      </p:sp>
      <p:sp>
        <p:nvSpPr>
          <p:cNvPr id="4" name="Date Placeholder 3"/>
          <p:cNvSpPr>
            <a:spLocks noGrp="1"/>
          </p:cNvSpPr>
          <p:nvPr>
            <p:ph type="dt" sz="half" idx="10"/>
          </p:nvPr>
        </p:nvSpPr>
        <p:spPr/>
        <p:txBody>
          <a:bodyPr/>
          <a:lstStyle/>
          <a:p>
            <a:r>
              <a:rPr lang="en-US" smtClean="0"/>
              <a:t>UCLA, CSD,  Spring 2014</a:t>
            </a:r>
            <a:endParaRPr lang="en-US"/>
          </a:p>
        </p:txBody>
      </p:sp>
      <p:sp>
        <p:nvSpPr>
          <p:cNvPr id="5" name="Footer Placeholder 4"/>
          <p:cNvSpPr>
            <a:spLocks noGrp="1"/>
          </p:cNvSpPr>
          <p:nvPr>
            <p:ph type="ftr" sz="quarter" idx="11"/>
          </p:nvPr>
        </p:nvSpPr>
        <p:spPr/>
        <p:txBody>
          <a:bodyPr/>
          <a:lstStyle/>
          <a:p>
            <a:r>
              <a:rPr lang="en-US" smtClean="0"/>
              <a:t>Hamid Mousavi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8" name="Picture 7" descr="patternGrap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981200"/>
            <a:ext cx="2590800" cy="1036320"/>
          </a:xfrm>
          <a:prstGeom prst="rect">
            <a:avLst/>
          </a:prstGeom>
        </p:spPr>
      </p:pic>
      <p:pic>
        <p:nvPicPr>
          <p:cNvPr id="9" name="Picture 8" descr="TextGraph-Oba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051050"/>
            <a:ext cx="4534282" cy="3597149"/>
          </a:xfrm>
          <a:prstGeom prst="rect">
            <a:avLst/>
          </a:prstGeom>
        </p:spPr>
      </p:pic>
      <p:grpSp>
        <p:nvGrpSpPr>
          <p:cNvPr id="16" name="Group 15"/>
          <p:cNvGrpSpPr/>
          <p:nvPr/>
        </p:nvGrpSpPr>
        <p:grpSpPr>
          <a:xfrm>
            <a:off x="4445518" y="1055390"/>
            <a:ext cx="4508758" cy="3579580"/>
            <a:chOff x="4445518" y="1055390"/>
            <a:chExt cx="4508758" cy="3579580"/>
          </a:xfrm>
          <a:solidFill>
            <a:schemeClr val="bg1">
              <a:alpha val="90000"/>
            </a:schemeClr>
          </a:solidFill>
        </p:grpSpPr>
        <p:sp>
          <p:nvSpPr>
            <p:cNvPr id="10" name="Rectangle 9"/>
            <p:cNvSpPr/>
            <p:nvPr/>
          </p:nvSpPr>
          <p:spPr>
            <a:xfrm>
              <a:off x="4495801" y="3263370"/>
              <a:ext cx="3009122" cy="13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506477" y="3962400"/>
              <a:ext cx="1447799"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45518" y="2362200"/>
              <a:ext cx="1295399" cy="106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0" y="1055390"/>
              <a:ext cx="3124200" cy="7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739364" y="2386296"/>
              <a:ext cx="2172477"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438400" y="4202670"/>
            <a:ext cx="3581400" cy="2121930"/>
            <a:chOff x="567268" y="2689406"/>
            <a:chExt cx="2798842" cy="1874808"/>
          </a:xfrm>
        </p:grpSpPr>
        <p:sp>
          <p:nvSpPr>
            <p:cNvPr id="18" name="Rectangle 17"/>
            <p:cNvSpPr/>
            <p:nvPr/>
          </p:nvSpPr>
          <p:spPr>
            <a:xfrm>
              <a:off x="660405" y="3011863"/>
              <a:ext cx="2590797" cy="1552351"/>
            </a:xfrm>
            <a:prstGeom prst="rect">
              <a:avLst/>
            </a:prstGeom>
            <a:solidFill>
              <a:schemeClr val="accent1">
                <a:alpha val="7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67268" y="2689406"/>
              <a:ext cx="1222364" cy="326319"/>
            </a:xfrm>
            <a:prstGeom prst="rect">
              <a:avLst/>
            </a:prstGeom>
            <a:noFill/>
          </p:spPr>
          <p:txBody>
            <a:bodyPr wrap="none" rtlCol="0">
              <a:spAutoFit/>
            </a:bodyPr>
            <a:lstStyle/>
            <a:p>
              <a:r>
                <a:rPr lang="en-US" dirty="0" smtClean="0"/>
                <a:t>Semantic Links</a:t>
              </a:r>
              <a:endParaRPr lang="en-US" dirty="0"/>
            </a:p>
          </p:txBody>
        </p:sp>
        <p:sp>
          <p:nvSpPr>
            <p:cNvPr id="20" name="TextBox 19"/>
            <p:cNvSpPr txBox="1"/>
            <p:nvPr/>
          </p:nvSpPr>
          <p:spPr>
            <a:xfrm>
              <a:off x="612639" y="3011864"/>
              <a:ext cx="2753471" cy="1468435"/>
            </a:xfrm>
            <a:prstGeom prst="rect">
              <a:avLst/>
            </a:prstGeom>
            <a:noFill/>
          </p:spPr>
          <p:txBody>
            <a:bodyPr wrap="square" rtlCol="0">
              <a:spAutoFit/>
            </a:bodyPr>
            <a:lstStyle/>
            <a:p>
              <a:r>
                <a:rPr lang="en-US" sz="1200" b="1" dirty="0" smtClean="0"/>
                <a:t>Subject                Link    Value</a:t>
              </a:r>
            </a:p>
            <a:p>
              <a:r>
                <a:rPr lang="en-US" sz="1500" dirty="0" smtClean="0"/>
                <a:t>Barack Obama  be    President</a:t>
              </a:r>
            </a:p>
            <a:p>
              <a:r>
                <a:rPr lang="en-US" sz="1500" dirty="0" smtClean="0"/>
                <a:t>Barack Obama  be    44th President</a:t>
              </a:r>
            </a:p>
            <a:p>
              <a:r>
                <a:rPr lang="en-US" sz="1500" dirty="0" smtClean="0"/>
                <a:t>Barack Obama  be    current President</a:t>
              </a:r>
            </a:p>
            <a:p>
              <a:r>
                <a:rPr lang="en-US" sz="1500" dirty="0" smtClean="0"/>
                <a:t>Barack Obama  be    44th President of </a:t>
              </a:r>
            </a:p>
            <a:p>
              <a:r>
                <a:rPr lang="en-US" sz="1500" dirty="0"/>
                <a:t>	 </a:t>
              </a:r>
              <a:r>
                <a:rPr lang="en-US" sz="1500" dirty="0" smtClean="0"/>
                <a:t>             the United States</a:t>
              </a:r>
            </a:p>
            <a:p>
              <a:r>
                <a:rPr lang="en-US" sz="1500" dirty="0" smtClean="0"/>
                <a:t>…</a:t>
              </a:r>
            </a:p>
          </p:txBody>
        </p:sp>
        <p:cxnSp>
          <p:nvCxnSpPr>
            <p:cNvPr id="21" name="Straight Connector 20"/>
            <p:cNvCxnSpPr/>
            <p:nvPr/>
          </p:nvCxnSpPr>
          <p:spPr>
            <a:xfrm>
              <a:off x="637155" y="3217701"/>
              <a:ext cx="2616976"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625600" y="3251478"/>
              <a:ext cx="13565" cy="1178084"/>
            </a:xfrm>
            <a:prstGeom prst="line">
              <a:avLst/>
            </a:prstGeom>
            <a:ln w="12700">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77364" y="3251478"/>
              <a:ext cx="0" cy="1178084"/>
            </a:xfrm>
            <a:prstGeom prst="line">
              <a:avLst/>
            </a:prstGeom>
            <a:ln w="12700">
              <a:prstDash val="dash"/>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331462" y="1600200"/>
            <a:ext cx="2421418" cy="369332"/>
          </a:xfrm>
          <a:prstGeom prst="rect">
            <a:avLst/>
          </a:prstGeom>
          <a:noFill/>
        </p:spPr>
        <p:txBody>
          <a:bodyPr wrap="none" rtlCol="0">
            <a:spAutoFit/>
          </a:bodyPr>
          <a:lstStyle/>
          <a:p>
            <a:r>
              <a:rPr lang="en-US" dirty="0" smtClean="0"/>
              <a:t>Graph Domain Patterns</a:t>
            </a:r>
            <a:endParaRPr lang="en-US" dirty="0"/>
          </a:p>
        </p:txBody>
      </p:sp>
      <p:sp>
        <p:nvSpPr>
          <p:cNvPr id="25" name="Down Arrow 24"/>
          <p:cNvSpPr/>
          <p:nvPr/>
        </p:nvSpPr>
        <p:spPr>
          <a:xfrm>
            <a:off x="3657600" y="3429000"/>
            <a:ext cx="1447800" cy="6096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999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30" y="4360895"/>
            <a:ext cx="1828800" cy="1206500"/>
          </a:xfrm>
          <a:prstGeom prst="rect">
            <a:avLst/>
          </a:prstGeom>
        </p:spPr>
      </p:pic>
      <p:sp>
        <p:nvSpPr>
          <p:cNvPr id="2" name="Title 1"/>
          <p:cNvSpPr>
            <a:spLocks noGrp="1"/>
          </p:cNvSpPr>
          <p:nvPr>
            <p:ph type="title"/>
          </p:nvPr>
        </p:nvSpPr>
        <p:spPr/>
        <p:txBody>
          <a:bodyPr>
            <a:normAutofit/>
          </a:bodyPr>
          <a:lstStyle/>
          <a:p>
            <a:r>
              <a:rPr lang="en-US" sz="3600" dirty="0" smtClean="0"/>
              <a:t>Curated Corpora </a:t>
            </a:r>
            <a:endParaRPr lang="en-US" sz="3600" dirty="0"/>
          </a:p>
        </p:txBody>
      </p:sp>
      <p:pic>
        <p:nvPicPr>
          <p:cNvPr id="4" name="Picture 3"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867" y="1689980"/>
            <a:ext cx="1624863" cy="1993059"/>
          </a:xfrm>
          <a:prstGeom prst="rect">
            <a:avLst/>
          </a:prstGeom>
        </p:spPr>
      </p:pic>
      <p:pic>
        <p:nvPicPr>
          <p:cNvPr id="5" name="Picture 4" descr="Encyclopedia-Brittanica-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421" y="3786016"/>
            <a:ext cx="1403090" cy="953970"/>
          </a:xfrm>
          <a:prstGeom prst="rect">
            <a:avLst/>
          </a:prstGeom>
        </p:spPr>
      </p:pic>
      <p:pic>
        <p:nvPicPr>
          <p:cNvPr id="6" name="Picture 5"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0254" y="1447800"/>
            <a:ext cx="1684625" cy="598779"/>
          </a:xfrm>
          <a:prstGeom prst="rect">
            <a:avLst/>
          </a:prstGeom>
        </p:spPr>
      </p:pic>
      <p:pic>
        <p:nvPicPr>
          <p:cNvPr id="7" name="Picture 6" descr="m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9993" y="2126832"/>
            <a:ext cx="2338328" cy="513092"/>
          </a:xfrm>
          <a:prstGeom prst="rect">
            <a:avLst/>
          </a:prstGeom>
        </p:spPr>
      </p:pic>
      <p:pic>
        <p:nvPicPr>
          <p:cNvPr id="8" name="Picture 7" descr="hc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487" y="2791679"/>
            <a:ext cx="2151230" cy="248219"/>
          </a:xfrm>
          <a:prstGeom prst="rect">
            <a:avLst/>
          </a:prstGeom>
        </p:spPr>
      </p:pic>
      <p:pic>
        <p:nvPicPr>
          <p:cNvPr id="9" name="Picture 8" descr="imgr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0358" y="3720322"/>
            <a:ext cx="1499590" cy="1126764"/>
          </a:xfrm>
          <a:prstGeom prst="rect">
            <a:avLst/>
          </a:prstGeom>
        </p:spPr>
      </p:pic>
      <p:pic>
        <p:nvPicPr>
          <p:cNvPr id="10" name="Picture 9" descr="imgres.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7884" y="5305776"/>
            <a:ext cx="1169766" cy="779844"/>
          </a:xfrm>
          <a:prstGeom prst="rect">
            <a:avLst/>
          </a:prstGeom>
        </p:spPr>
      </p:pic>
      <p:pic>
        <p:nvPicPr>
          <p:cNvPr id="11" name="Picture 10"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35516" y="4839349"/>
            <a:ext cx="1875084" cy="483619"/>
          </a:xfrm>
          <a:prstGeom prst="rect">
            <a:avLst/>
          </a:prstGeom>
        </p:spPr>
      </p:pic>
      <p:pic>
        <p:nvPicPr>
          <p:cNvPr id="12" name="Picture 11" descr="imgres.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22726" y="3030461"/>
            <a:ext cx="1542274" cy="491600"/>
          </a:xfrm>
          <a:prstGeom prst="rect">
            <a:avLst/>
          </a:prstGeom>
        </p:spPr>
      </p:pic>
      <p:pic>
        <p:nvPicPr>
          <p:cNvPr id="14" name="Picture 13" descr="images.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726" y="2077512"/>
            <a:ext cx="1301465" cy="962386"/>
          </a:xfrm>
          <a:prstGeom prst="rect">
            <a:avLst/>
          </a:prstGeom>
        </p:spPr>
      </p:pic>
      <p:pic>
        <p:nvPicPr>
          <p:cNvPr id="13" name="Picture 12" descr="imgres.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22726" y="1689980"/>
            <a:ext cx="1788714" cy="649130"/>
          </a:xfrm>
          <a:prstGeom prst="rect">
            <a:avLst/>
          </a:prstGeom>
        </p:spPr>
      </p:pic>
      <p:pic>
        <p:nvPicPr>
          <p:cNvPr id="19" name="Picture 18" descr="EDsnewlogo.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5421" y="5264605"/>
            <a:ext cx="1233373" cy="1233373"/>
          </a:xfrm>
          <a:prstGeom prst="rect">
            <a:avLst/>
          </a:prstGeom>
        </p:spPr>
      </p:pic>
      <p:sp>
        <p:nvSpPr>
          <p:cNvPr id="20" name="Title 1"/>
          <p:cNvSpPr txBox="1">
            <a:spLocks/>
          </p:cNvSpPr>
          <p:nvPr/>
        </p:nvSpPr>
        <p:spPr>
          <a:xfrm>
            <a:off x="3396605" y="4358908"/>
            <a:ext cx="2546995" cy="143229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b="1" dirty="0" smtClean="0">
                <a:solidFill>
                  <a:schemeClr val="bg2">
                    <a:lumMod val="25000"/>
                  </a:schemeClr>
                </a:solidFill>
              </a:rPr>
              <a:t>Many others</a:t>
            </a:r>
            <a:endParaRPr lang="en-US" sz="3600" b="1" dirty="0">
              <a:solidFill>
                <a:schemeClr val="bg2">
                  <a:lumMod val="25000"/>
                </a:schemeClr>
              </a:solidFill>
            </a:endParaRPr>
          </a:p>
        </p:txBody>
      </p:sp>
      <p:sp>
        <p:nvSpPr>
          <p:cNvPr id="3" name="Date Placeholder 2"/>
          <p:cNvSpPr>
            <a:spLocks noGrp="1"/>
          </p:cNvSpPr>
          <p:nvPr>
            <p:ph type="dt" sz="half" idx="10"/>
          </p:nvPr>
        </p:nvSpPr>
        <p:spPr/>
        <p:txBody>
          <a:bodyPr/>
          <a:lstStyle/>
          <a:p>
            <a:r>
              <a:rPr lang="en-US" smtClean="0"/>
              <a:t>UCLA, CSD,  Spring 2014</a:t>
            </a:r>
            <a:endParaRPr lang="en-US" dirty="0"/>
          </a:p>
        </p:txBody>
      </p:sp>
      <p:sp>
        <p:nvSpPr>
          <p:cNvPr id="15" name="Footer Placeholder 14"/>
          <p:cNvSpPr>
            <a:spLocks noGrp="1"/>
          </p:cNvSpPr>
          <p:nvPr>
            <p:ph type="ftr" sz="quarter" idx="11"/>
          </p:nvPr>
        </p:nvSpPr>
        <p:spPr/>
        <p:txBody>
          <a:bodyPr/>
          <a:lstStyle/>
          <a:p>
            <a:r>
              <a:rPr lang="en-US" smtClean="0"/>
              <a:t>Hamid Mousavi</a:t>
            </a:r>
            <a:endParaRPr lang="en-US" dirty="0"/>
          </a:p>
        </p:txBody>
      </p:sp>
      <p:sp>
        <p:nvSpPr>
          <p:cNvPr id="17" name="Slide Number Placeholder 16"/>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8066821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par>
                          <p:cTn id="29" fill="hold">
                            <p:stCondLst>
                              <p:cond delay="1000"/>
                            </p:stCondLst>
                            <p:childTnLst>
                              <p:par>
                                <p:cTn id="30" presetID="3" presetClass="entr" presetSubtype="1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par>
                          <p:cTn id="38" fill="hold">
                            <p:stCondLst>
                              <p:cond delay="500"/>
                            </p:stCondLst>
                            <p:childTnLst>
                              <p:par>
                                <p:cTn id="39" presetID="3" presetClass="entr" presetSubtype="1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childTnLst>
                          </p:cTn>
                        </p:par>
                        <p:par>
                          <p:cTn id="42" fill="hold">
                            <p:stCondLst>
                              <p:cond delay="1000"/>
                            </p:stCondLst>
                            <p:childTnLst>
                              <p:par>
                                <p:cTn id="43" presetID="3" presetClass="entr" presetSubtype="1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par>
                          <p:cTn id="46" fill="hold">
                            <p:stCondLst>
                              <p:cond delay="1500"/>
                            </p:stCondLst>
                            <p:childTnLst>
                              <p:par>
                                <p:cTn id="47" presetID="3" presetClass="entr" presetSubtype="10"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childTnLst>
                          </p:cTn>
                        </p:par>
                        <p:par>
                          <p:cTn id="50" fill="hold">
                            <p:stCondLst>
                              <p:cond delay="2000"/>
                            </p:stCondLst>
                            <p:childTnLst>
                              <p:par>
                                <p:cTn id="51" presetID="3" presetClass="entr" presetSubtype="10"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par>
                          <p:cTn id="54" fill="hold">
                            <p:stCondLst>
                              <p:cond delay="2500"/>
                            </p:stCondLst>
                            <p:childTnLst>
                              <p:par>
                                <p:cTn id="55" presetID="3" presetClass="entr" presetSubtype="10" fill="hold"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linds(horizontal)">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heckerboard(across)">
                                      <p:cBhvr>
                                        <p:cTn id="6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c: Learn the Potential Maps</a:t>
            </a:r>
            <a:endParaRPr lang="en-US" dirty="0"/>
          </a:p>
        </p:txBody>
      </p:sp>
      <p:sp>
        <p:nvSpPr>
          <p:cNvPr id="3" name="Content Placeholder 2"/>
          <p:cNvSpPr>
            <a:spLocks noGrp="1"/>
          </p:cNvSpPr>
          <p:nvPr>
            <p:ph idx="1"/>
          </p:nvPr>
        </p:nvSpPr>
        <p:spPr>
          <a:xfrm>
            <a:off x="990600" y="1676400"/>
            <a:ext cx="3581400" cy="1295400"/>
          </a:xfrm>
        </p:spPr>
        <p:txBody>
          <a:bodyPr>
            <a:normAutofit/>
          </a:bodyPr>
          <a:lstStyle/>
          <a:p>
            <a:pPr marL="82296" indent="0">
              <a:buNone/>
            </a:pPr>
            <a:r>
              <a:rPr lang="en-US" sz="1800" dirty="0" smtClean="0"/>
              <a:t>&lt;G.W. Bush,          be, president&gt;</a:t>
            </a:r>
          </a:p>
          <a:p>
            <a:pPr marL="82296" indent="0">
              <a:buNone/>
            </a:pPr>
            <a:r>
              <a:rPr lang="en-US" sz="1800" dirty="0" smtClean="0"/>
              <a:t>&lt;Nelson Mandela,  be, president&gt;</a:t>
            </a:r>
          </a:p>
          <a:p>
            <a:pPr marL="82296" indent="0">
              <a:buNone/>
            </a:pPr>
            <a:r>
              <a:rPr lang="en-US" sz="1800" dirty="0" smtClean="0"/>
              <a:t>&lt;Bill Clinton,         be, president&gt;</a:t>
            </a:r>
            <a:endParaRPr lang="en-US" sz="1800" dirty="0"/>
          </a:p>
        </p:txBody>
      </p:sp>
      <p:sp>
        <p:nvSpPr>
          <p:cNvPr id="4" name="Date Placeholder 3"/>
          <p:cNvSpPr>
            <a:spLocks noGrp="1"/>
          </p:cNvSpPr>
          <p:nvPr>
            <p:ph type="dt" sz="half" idx="10"/>
          </p:nvPr>
        </p:nvSpPr>
        <p:spPr/>
        <p:txBody>
          <a:bodyPr/>
          <a:lstStyle/>
          <a:p>
            <a:r>
              <a:rPr lang="en-US" smtClean="0"/>
              <a:t>UCLA, CSD,  Spring 2014</a:t>
            </a:r>
            <a:endParaRPr lang="en-US"/>
          </a:p>
        </p:txBody>
      </p:sp>
      <p:sp>
        <p:nvSpPr>
          <p:cNvPr id="5" name="Footer Placeholder 4"/>
          <p:cNvSpPr>
            <a:spLocks noGrp="1"/>
          </p:cNvSpPr>
          <p:nvPr>
            <p:ph type="ftr" sz="quarter" idx="11"/>
          </p:nvPr>
        </p:nvSpPr>
        <p:spPr/>
        <p:txBody>
          <a:bodyPr/>
          <a:lstStyle/>
          <a:p>
            <a:r>
              <a:rPr lang="en-US" smtClean="0"/>
              <a:t>Hamid Mousavi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Rectangle 6"/>
          <p:cNvSpPr/>
          <p:nvPr/>
        </p:nvSpPr>
        <p:spPr>
          <a:xfrm>
            <a:off x="1371600" y="1143000"/>
            <a:ext cx="2590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Semantic Links</a:t>
            </a:r>
            <a:endParaRPr lang="en-US" sz="2400" dirty="0"/>
          </a:p>
        </p:txBody>
      </p:sp>
      <p:sp>
        <p:nvSpPr>
          <p:cNvPr id="8" name="Rectangle 7"/>
          <p:cNvSpPr/>
          <p:nvPr/>
        </p:nvSpPr>
        <p:spPr>
          <a:xfrm>
            <a:off x="5257800" y="1143000"/>
            <a:ext cx="32004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Existing </a:t>
            </a:r>
            <a:r>
              <a:rPr lang="en-US" sz="2400" dirty="0" err="1" smtClean="0"/>
              <a:t>InfoBox</a:t>
            </a:r>
            <a:r>
              <a:rPr lang="en-US" sz="2400" dirty="0" smtClean="0"/>
              <a:t> Triple</a:t>
            </a:r>
            <a:endParaRPr lang="en-US" sz="2400" dirty="0"/>
          </a:p>
        </p:txBody>
      </p:sp>
      <p:sp>
        <p:nvSpPr>
          <p:cNvPr id="9" name="Content Placeholder 2"/>
          <p:cNvSpPr txBox="1">
            <a:spLocks/>
          </p:cNvSpPr>
          <p:nvPr/>
        </p:nvSpPr>
        <p:spPr>
          <a:xfrm>
            <a:off x="4800600" y="1663170"/>
            <a:ext cx="4191000" cy="1308630"/>
          </a:xfrm>
          <a:prstGeom prst="rect">
            <a:avLst/>
          </a:prstGeom>
        </p:spPr>
        <p:txBody>
          <a:bodyPr>
            <a:normAutofit/>
          </a:bodyPr>
          <a:lstStyle>
            <a:lvl1pPr marL="365760" indent="-283464" algn="l" rtl="0" eaLnBrk="1" latinLnBrk="0" hangingPunct="1">
              <a:lnSpc>
                <a:spcPct val="120000"/>
              </a:lnSpc>
              <a:spcBef>
                <a:spcPts val="0"/>
              </a:spcBef>
              <a:spcAft>
                <a:spcPts val="0"/>
              </a:spcAft>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5000"/>
              </a:lnSpc>
              <a:spcBef>
                <a:spcPts val="0"/>
              </a:spcBef>
              <a:spcAft>
                <a:spcPts val="0"/>
              </a:spcAft>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5000"/>
              </a:lnSpc>
              <a:spcBef>
                <a:spcPts val="0"/>
              </a:spcBef>
              <a:spcAft>
                <a:spcPts val="0"/>
              </a:spcAft>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5000"/>
              </a:lnSpc>
              <a:spcBef>
                <a:spcPts val="0"/>
              </a:spcBef>
              <a:spcAft>
                <a:spcPts val="0"/>
              </a:spcAft>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5000"/>
              </a:lnSpc>
              <a:spcBef>
                <a:spcPts val="0"/>
              </a:spcBef>
              <a:spcAft>
                <a:spcPts val="0"/>
              </a:spcAft>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Font typeface="Wingdings 2"/>
              <a:buNone/>
            </a:pPr>
            <a:r>
              <a:rPr lang="en-US" sz="1800" dirty="0" smtClean="0"/>
              <a:t>&lt;G.W. Bush,         Occupation, president&gt;</a:t>
            </a:r>
          </a:p>
          <a:p>
            <a:pPr marL="82296" indent="0">
              <a:buNone/>
            </a:pPr>
            <a:r>
              <a:rPr lang="en-US" sz="1800" dirty="0" smtClean="0"/>
              <a:t>&lt;Nelson Mandela, </a:t>
            </a:r>
            <a:r>
              <a:rPr lang="en-US" sz="1800" dirty="0"/>
              <a:t>Occupation</a:t>
            </a:r>
            <a:r>
              <a:rPr lang="en-US" sz="1800" dirty="0" smtClean="0"/>
              <a:t>, president&gt;</a:t>
            </a:r>
          </a:p>
          <a:p>
            <a:pPr marL="82296" indent="0">
              <a:buNone/>
            </a:pPr>
            <a:r>
              <a:rPr lang="en-US" sz="1800" dirty="0" smtClean="0"/>
              <a:t>&lt;Bill Clinton,        Occupation, president&gt;</a:t>
            </a:r>
            <a:endParaRPr lang="en-US" sz="1800" dirty="0"/>
          </a:p>
        </p:txBody>
      </p:sp>
      <p:cxnSp>
        <p:nvCxnSpPr>
          <p:cNvPr id="11" name="Straight Arrow Connector 10"/>
          <p:cNvCxnSpPr/>
          <p:nvPr/>
        </p:nvCxnSpPr>
        <p:spPr>
          <a:xfrm>
            <a:off x="4419600" y="1905000"/>
            <a:ext cx="533400" cy="0"/>
          </a:xfrm>
          <a:prstGeom prst="straightConnector1">
            <a:avLst/>
          </a:prstGeom>
          <a:ln>
            <a:headEnd type="arrow" w="lg" len="lg"/>
            <a:tailEnd type="arrow"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981200" y="2819400"/>
            <a:ext cx="0" cy="838200"/>
          </a:xfrm>
          <a:prstGeom prst="straightConnector1">
            <a:avLst/>
          </a:prstGeom>
          <a:ln>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1103316" y="1752600"/>
            <a:ext cx="1752600" cy="1066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20" name="Straight Arrow Connector 19"/>
          <p:cNvCxnSpPr/>
          <p:nvPr/>
        </p:nvCxnSpPr>
        <p:spPr>
          <a:xfrm>
            <a:off x="4442888" y="2554290"/>
            <a:ext cx="470428" cy="0"/>
          </a:xfrm>
          <a:prstGeom prst="straightConnector1">
            <a:avLst/>
          </a:prstGeom>
          <a:ln>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200400" y="1752600"/>
            <a:ext cx="1066800" cy="1066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23" name="Straight Arrow Connector 22"/>
          <p:cNvCxnSpPr/>
          <p:nvPr/>
        </p:nvCxnSpPr>
        <p:spPr>
          <a:xfrm>
            <a:off x="4393144" y="2209800"/>
            <a:ext cx="533400" cy="0"/>
          </a:xfrm>
          <a:prstGeom prst="straightConnector1">
            <a:avLst/>
          </a:prstGeom>
          <a:ln>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66800" y="3581400"/>
            <a:ext cx="1811764" cy="461665"/>
          </a:xfrm>
          <a:prstGeom prst="rect">
            <a:avLst/>
          </a:prstGeom>
          <a:noFill/>
        </p:spPr>
        <p:txBody>
          <a:bodyPr wrap="none" rtlCol="0">
            <a:spAutoFit/>
          </a:bodyPr>
          <a:lstStyle/>
          <a:p>
            <a:r>
              <a:rPr lang="en-US" sz="2400" dirty="0" smtClean="0"/>
              <a:t>&lt;</a:t>
            </a:r>
            <a:r>
              <a:rPr lang="en-US" sz="2400" dirty="0" err="1" smtClean="0"/>
              <a:t>Cat:Person</a:t>
            </a:r>
            <a:r>
              <a:rPr lang="en-US" sz="2400" dirty="0" smtClean="0"/>
              <a:t>,</a:t>
            </a:r>
            <a:endParaRPr lang="en-US" dirty="0"/>
          </a:p>
        </p:txBody>
      </p:sp>
      <p:cxnSp>
        <p:nvCxnSpPr>
          <p:cNvPr id="27" name="Straight Arrow Connector 26"/>
          <p:cNvCxnSpPr>
            <a:endCxn id="29" idx="0"/>
          </p:cNvCxnSpPr>
          <p:nvPr/>
        </p:nvCxnSpPr>
        <p:spPr>
          <a:xfrm>
            <a:off x="3733800" y="2832630"/>
            <a:ext cx="1410516" cy="762000"/>
          </a:xfrm>
          <a:prstGeom prst="straightConnector1">
            <a:avLst/>
          </a:prstGeom>
          <a:ln>
            <a:headEnd type="arrow" w="lg" len="lg"/>
            <a:tailEnd type="arrow" w="lg"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048000" y="2819400"/>
            <a:ext cx="0" cy="838200"/>
          </a:xfrm>
          <a:prstGeom prst="straightConnector1">
            <a:avLst/>
          </a:prstGeom>
          <a:ln>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352800" y="3594630"/>
            <a:ext cx="3583032" cy="461665"/>
          </a:xfrm>
          <a:prstGeom prst="rect">
            <a:avLst/>
          </a:prstGeom>
          <a:noFill/>
        </p:spPr>
        <p:txBody>
          <a:bodyPr wrap="none" rtlCol="0">
            <a:spAutoFit/>
          </a:bodyPr>
          <a:lstStyle/>
          <a:p>
            <a:r>
              <a:rPr lang="en-US" sz="2400" dirty="0" err="1" smtClean="0"/>
              <a:t>Cat:PositionsOf</a:t>
            </a:r>
            <a:r>
              <a:rPr lang="en-US" sz="2400" dirty="0" err="1"/>
              <a:t>A</a:t>
            </a:r>
            <a:r>
              <a:rPr lang="en-US" sz="2400" dirty="0" err="1" smtClean="0"/>
              <a:t>uthority</a:t>
            </a:r>
            <a:r>
              <a:rPr lang="en-US" sz="2400" dirty="0" smtClean="0"/>
              <a:t>&gt;:</a:t>
            </a:r>
            <a:endParaRPr lang="en-US" sz="2400" dirty="0"/>
          </a:p>
        </p:txBody>
      </p:sp>
      <p:sp>
        <p:nvSpPr>
          <p:cNvPr id="31" name="TextBox 30"/>
          <p:cNvSpPr txBox="1"/>
          <p:nvPr/>
        </p:nvSpPr>
        <p:spPr>
          <a:xfrm>
            <a:off x="2819400" y="3581400"/>
            <a:ext cx="530915" cy="461665"/>
          </a:xfrm>
          <a:prstGeom prst="rect">
            <a:avLst/>
          </a:prstGeom>
          <a:noFill/>
        </p:spPr>
        <p:txBody>
          <a:bodyPr wrap="none" rtlCol="0">
            <a:spAutoFit/>
          </a:bodyPr>
          <a:lstStyle/>
          <a:p>
            <a:r>
              <a:rPr lang="en-US" sz="2400" dirty="0" smtClean="0"/>
              <a:t>be,</a:t>
            </a:r>
            <a:endParaRPr lang="en-US" sz="2400" dirty="0"/>
          </a:p>
        </p:txBody>
      </p:sp>
      <p:cxnSp>
        <p:nvCxnSpPr>
          <p:cNvPr id="32" name="Straight Arrow Connector 31"/>
          <p:cNvCxnSpPr/>
          <p:nvPr/>
        </p:nvCxnSpPr>
        <p:spPr>
          <a:xfrm>
            <a:off x="7315200" y="2819400"/>
            <a:ext cx="0" cy="838200"/>
          </a:xfrm>
          <a:prstGeom prst="straightConnector1">
            <a:avLst/>
          </a:prstGeom>
          <a:ln>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84456" y="3607860"/>
            <a:ext cx="1685077" cy="461665"/>
          </a:xfrm>
          <a:prstGeom prst="rect">
            <a:avLst/>
          </a:prstGeom>
          <a:noFill/>
        </p:spPr>
        <p:txBody>
          <a:bodyPr wrap="none" rtlCol="0">
            <a:spAutoFit/>
          </a:bodyPr>
          <a:lstStyle/>
          <a:p>
            <a:r>
              <a:rPr lang="en-US" sz="2400" dirty="0" smtClean="0"/>
              <a:t>Occupation</a:t>
            </a:r>
            <a:endParaRPr lang="en-US" sz="2400" dirty="0"/>
          </a:p>
        </p:txBody>
      </p:sp>
      <p:sp>
        <p:nvSpPr>
          <p:cNvPr id="37" name="TextBox 36"/>
          <p:cNvSpPr txBox="1"/>
          <p:nvPr/>
        </p:nvSpPr>
        <p:spPr>
          <a:xfrm>
            <a:off x="1066800" y="4110335"/>
            <a:ext cx="7483238" cy="461665"/>
          </a:xfrm>
          <a:prstGeom prst="rect">
            <a:avLst/>
          </a:prstGeom>
          <a:noFill/>
        </p:spPr>
        <p:txBody>
          <a:bodyPr wrap="none" rtlCol="0">
            <a:spAutoFit/>
          </a:bodyPr>
          <a:lstStyle/>
          <a:p>
            <a:r>
              <a:rPr lang="en-US" sz="2400" dirty="0" smtClean="0"/>
              <a:t>&lt;</a:t>
            </a:r>
            <a:r>
              <a:rPr lang="en-US" sz="2400" dirty="0" err="1" smtClean="0"/>
              <a:t>Cat:Politician</a:t>
            </a:r>
            <a:r>
              <a:rPr lang="en-US" sz="2400" dirty="0" smtClean="0"/>
              <a:t>, be,</a:t>
            </a:r>
            <a:r>
              <a:rPr lang="en-US" sz="2400" dirty="0"/>
              <a:t> </a:t>
            </a:r>
            <a:r>
              <a:rPr lang="en-US" sz="2400" dirty="0" err="1"/>
              <a:t>Cat:PositionsOfAuthority</a:t>
            </a:r>
            <a:r>
              <a:rPr lang="en-US" sz="2400" dirty="0"/>
              <a:t>&gt;</a:t>
            </a:r>
            <a:r>
              <a:rPr lang="en-US" sz="2400" dirty="0" smtClean="0"/>
              <a:t>: Occupation </a:t>
            </a:r>
            <a:endParaRPr lang="en-US" dirty="0"/>
          </a:p>
        </p:txBody>
      </p:sp>
      <p:sp>
        <p:nvSpPr>
          <p:cNvPr id="38" name="Down Arrow 37"/>
          <p:cNvSpPr/>
          <p:nvPr/>
        </p:nvSpPr>
        <p:spPr>
          <a:xfrm>
            <a:off x="4114800" y="4724400"/>
            <a:ext cx="1447800" cy="6096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762322" y="5405735"/>
            <a:ext cx="4248078" cy="584776"/>
          </a:xfrm>
          <a:prstGeom prst="rect">
            <a:avLst/>
          </a:prstGeom>
          <a:noFill/>
        </p:spPr>
        <p:txBody>
          <a:bodyPr wrap="none" rtlCol="0">
            <a:spAutoFit/>
          </a:bodyPr>
          <a:lstStyle/>
          <a:p>
            <a:r>
              <a:rPr lang="en-US" sz="3200" b="1" dirty="0" smtClean="0"/>
              <a:t>Potential Maps (PMs)</a:t>
            </a:r>
            <a:endParaRPr lang="en-US" sz="2400" b="1" dirty="0"/>
          </a:p>
        </p:txBody>
      </p:sp>
    </p:spTree>
    <p:extLst>
      <p:ext uri="{BB962C8B-B14F-4D97-AF65-F5344CB8AC3E}">
        <p14:creationId xmlns:p14="http://schemas.microsoft.com/office/powerpoint/2010/main" val="1496436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par>
                                <p:cTn id="19" presetID="3" presetClass="entr" presetSubtype="1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linds(horizontal)">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blinds(horizontal)">
                                      <p:cBhvr>
                                        <p:cTn id="29" dur="500"/>
                                        <p:tgtEl>
                                          <p:spTgt spid="2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horizontal)">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horizontal)">
                                      <p:cBhvr>
                                        <p:cTn id="37" dur="500"/>
                                        <p:tgtEl>
                                          <p:spTgt spid="3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blinds(horizontal)">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blinds(horizontal)">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blinds(horizontal)">
                                      <p:cBhvr>
                                        <p:cTn id="50" dur="500"/>
                                        <p:tgtEl>
                                          <p:spTgt spid="40"/>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blinds(horizontal)">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6" grpId="0"/>
      <p:bldP spid="29" grpId="0"/>
      <p:bldP spid="31" grpId="0"/>
      <p:bldP spid="33" grpId="0"/>
      <p:bldP spid="37" grpId="0"/>
      <p:bldP spid="38"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d: </a:t>
            </a:r>
            <a:r>
              <a:rPr lang="en-US" sz="4400" dirty="0"/>
              <a:t>Generates final triples </a:t>
            </a:r>
            <a:r>
              <a:rPr lang="en-US" dirty="0" smtClean="0"/>
              <a:t> </a:t>
            </a:r>
            <a:endParaRPr lang="en-US" dirty="0"/>
          </a:p>
        </p:txBody>
      </p:sp>
      <p:sp>
        <p:nvSpPr>
          <p:cNvPr id="3" name="Content Placeholder 2"/>
          <p:cNvSpPr>
            <a:spLocks noGrp="1"/>
          </p:cNvSpPr>
          <p:nvPr>
            <p:ph idx="1"/>
          </p:nvPr>
        </p:nvSpPr>
        <p:spPr>
          <a:xfrm>
            <a:off x="914400" y="1676400"/>
            <a:ext cx="3276600" cy="685800"/>
          </a:xfrm>
        </p:spPr>
        <p:txBody>
          <a:bodyPr>
            <a:normAutofit/>
          </a:bodyPr>
          <a:lstStyle/>
          <a:p>
            <a:pPr marL="82296" indent="0">
              <a:buNone/>
            </a:pPr>
            <a:r>
              <a:rPr lang="en-US" sz="1800" dirty="0" smtClean="0"/>
              <a:t>&lt;Barack Obama, </a:t>
            </a:r>
            <a:r>
              <a:rPr lang="en-US" sz="1800" dirty="0"/>
              <a:t>be, president&gt;</a:t>
            </a:r>
          </a:p>
          <a:p>
            <a:pPr marL="82296" indent="0">
              <a:buNone/>
            </a:pPr>
            <a:endParaRPr lang="en-US" sz="4000"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8" name="Rectangle 7"/>
          <p:cNvSpPr/>
          <p:nvPr/>
        </p:nvSpPr>
        <p:spPr>
          <a:xfrm>
            <a:off x="1143000" y="1143000"/>
            <a:ext cx="27432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Semantic Links</a:t>
            </a:r>
            <a:endParaRPr lang="en-US" sz="2400" dirty="0"/>
          </a:p>
        </p:txBody>
      </p:sp>
      <p:sp>
        <p:nvSpPr>
          <p:cNvPr id="9" name="Rectangle 8"/>
          <p:cNvSpPr/>
          <p:nvPr/>
        </p:nvSpPr>
        <p:spPr>
          <a:xfrm>
            <a:off x="5334000" y="1143000"/>
            <a:ext cx="27432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PM patterns</a:t>
            </a:r>
            <a:endParaRPr lang="en-US" sz="2400" dirty="0"/>
          </a:p>
        </p:txBody>
      </p:sp>
      <p:sp>
        <p:nvSpPr>
          <p:cNvPr id="10" name="Content Placeholder 2"/>
          <p:cNvSpPr txBox="1">
            <a:spLocks/>
          </p:cNvSpPr>
          <p:nvPr/>
        </p:nvSpPr>
        <p:spPr>
          <a:xfrm>
            <a:off x="4267200" y="1828800"/>
            <a:ext cx="4648200" cy="2286000"/>
          </a:xfrm>
          <a:prstGeom prst="rect">
            <a:avLst/>
          </a:prstGeom>
        </p:spPr>
        <p:txBody>
          <a:bodyPr>
            <a:normAutofit/>
          </a:bodyPr>
          <a:lstStyle>
            <a:lvl1pPr marL="365760" indent="-283464" algn="l" rtl="0" eaLnBrk="1" latinLnBrk="0" hangingPunct="1">
              <a:lnSpc>
                <a:spcPct val="120000"/>
              </a:lnSpc>
              <a:spcBef>
                <a:spcPts val="0"/>
              </a:spcBef>
              <a:spcAft>
                <a:spcPts val="0"/>
              </a:spcAft>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5000"/>
              </a:lnSpc>
              <a:spcBef>
                <a:spcPts val="0"/>
              </a:spcBef>
              <a:spcAft>
                <a:spcPts val="0"/>
              </a:spcAft>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5000"/>
              </a:lnSpc>
              <a:spcBef>
                <a:spcPts val="0"/>
              </a:spcBef>
              <a:spcAft>
                <a:spcPts val="0"/>
              </a:spcAft>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5000"/>
              </a:lnSpc>
              <a:spcBef>
                <a:spcPts val="0"/>
              </a:spcBef>
              <a:spcAft>
                <a:spcPts val="0"/>
              </a:spcAft>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5000"/>
              </a:lnSpc>
              <a:spcBef>
                <a:spcPts val="0"/>
              </a:spcBef>
              <a:spcAft>
                <a:spcPts val="0"/>
              </a:spcAft>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1600" dirty="0"/>
              <a:t>&lt;</a:t>
            </a:r>
            <a:r>
              <a:rPr lang="en-US" sz="1600" dirty="0" err="1" smtClean="0"/>
              <a:t>Cat:People</a:t>
            </a:r>
            <a:r>
              <a:rPr lang="en-US" sz="1600" dirty="0" smtClean="0"/>
              <a:t>, </a:t>
            </a:r>
            <a:r>
              <a:rPr lang="en-US" sz="1600" dirty="0"/>
              <a:t>be, </a:t>
            </a:r>
            <a:r>
              <a:rPr lang="en-US" sz="1600" dirty="0" err="1"/>
              <a:t>Cat:PosOfAuthority</a:t>
            </a:r>
            <a:r>
              <a:rPr lang="en-US" sz="1600" dirty="0"/>
              <a:t>&gt;: Occupation </a:t>
            </a:r>
            <a:endParaRPr lang="en-US" sz="1600" dirty="0" smtClean="0"/>
          </a:p>
          <a:p>
            <a:pPr marL="82296" indent="0">
              <a:buNone/>
            </a:pPr>
            <a:r>
              <a:rPr lang="en-US" sz="1600" dirty="0"/>
              <a:t>&lt;</a:t>
            </a:r>
            <a:r>
              <a:rPr lang="en-US" sz="1600" dirty="0" err="1"/>
              <a:t>Cat:Politician</a:t>
            </a:r>
            <a:r>
              <a:rPr lang="en-US" sz="1600" dirty="0"/>
              <a:t>, be, </a:t>
            </a:r>
            <a:r>
              <a:rPr lang="en-US" sz="1600" dirty="0" err="1"/>
              <a:t>Cat:PosOfAuthority</a:t>
            </a:r>
            <a:r>
              <a:rPr lang="en-US" sz="1600" dirty="0"/>
              <a:t>&gt;: Occupation </a:t>
            </a:r>
          </a:p>
          <a:p>
            <a:pPr marL="82296" indent="0">
              <a:buNone/>
            </a:pPr>
            <a:r>
              <a:rPr lang="en-US" sz="1600" dirty="0" smtClean="0"/>
              <a:t>…</a:t>
            </a:r>
          </a:p>
          <a:p>
            <a:pPr marL="82296" indent="0">
              <a:buNone/>
            </a:pPr>
            <a:r>
              <a:rPr lang="en-US" sz="1600" dirty="0"/>
              <a:t>&lt;</a:t>
            </a:r>
            <a:r>
              <a:rPr lang="en-US" sz="1600" dirty="0" err="1"/>
              <a:t>Cat:People</a:t>
            </a:r>
            <a:r>
              <a:rPr lang="en-US" sz="1600" dirty="0"/>
              <a:t>, be, </a:t>
            </a:r>
            <a:r>
              <a:rPr lang="en-US" sz="1600" dirty="0" err="1"/>
              <a:t>Cat:PosOfAuthority</a:t>
            </a:r>
            <a:r>
              <a:rPr lang="en-US" sz="1600" dirty="0" smtClean="0"/>
              <a:t>&gt;</a:t>
            </a:r>
            <a:r>
              <a:rPr lang="en-US" sz="1600" dirty="0"/>
              <a:t>: </a:t>
            </a:r>
            <a:r>
              <a:rPr lang="en-US" sz="1600" dirty="0" smtClean="0"/>
              <a:t>Title</a:t>
            </a:r>
            <a:endParaRPr lang="en-US" sz="1600" dirty="0"/>
          </a:p>
          <a:p>
            <a:pPr marL="82296" indent="0">
              <a:buNone/>
            </a:pPr>
            <a:r>
              <a:rPr lang="en-US" sz="1600" dirty="0"/>
              <a:t>&lt;</a:t>
            </a:r>
            <a:r>
              <a:rPr lang="en-US" sz="1600" dirty="0" err="1"/>
              <a:t>Cat:Politician</a:t>
            </a:r>
            <a:r>
              <a:rPr lang="en-US" sz="1600" dirty="0"/>
              <a:t>, be, </a:t>
            </a:r>
            <a:r>
              <a:rPr lang="en-US" sz="1600" dirty="0" err="1"/>
              <a:t>Cat:PosOfAuthority</a:t>
            </a:r>
            <a:r>
              <a:rPr lang="en-US" sz="1600" dirty="0"/>
              <a:t>&gt;: </a:t>
            </a:r>
            <a:r>
              <a:rPr lang="en-US" sz="1600" dirty="0" smtClean="0"/>
              <a:t>Title</a:t>
            </a:r>
            <a:endParaRPr lang="en-US" sz="1600" dirty="0"/>
          </a:p>
          <a:p>
            <a:pPr marL="82296" indent="0">
              <a:buNone/>
            </a:pPr>
            <a:r>
              <a:rPr lang="en-US" sz="1600" dirty="0" smtClean="0"/>
              <a:t>…</a:t>
            </a:r>
            <a:endParaRPr lang="en-US" sz="1600" dirty="0"/>
          </a:p>
          <a:p>
            <a:pPr marL="82296" indent="0">
              <a:buNone/>
            </a:pPr>
            <a:endParaRPr lang="en-US" sz="1600" dirty="0"/>
          </a:p>
        </p:txBody>
      </p:sp>
      <p:sp>
        <p:nvSpPr>
          <p:cNvPr id="12" name="Down Arrow 11"/>
          <p:cNvSpPr/>
          <p:nvPr/>
        </p:nvSpPr>
        <p:spPr>
          <a:xfrm>
            <a:off x="3505200" y="4038600"/>
            <a:ext cx="1447800" cy="6096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1066800" y="4648200"/>
            <a:ext cx="6629400" cy="1981200"/>
          </a:xfrm>
          <a:prstGeom prst="rect">
            <a:avLst/>
          </a:prstGeom>
        </p:spPr>
        <p:txBody>
          <a:bodyPr>
            <a:normAutofit/>
          </a:bodyPr>
          <a:lstStyle>
            <a:lvl1pPr marL="365760" indent="-283464" algn="l" rtl="0" eaLnBrk="1" latinLnBrk="0" hangingPunct="1">
              <a:lnSpc>
                <a:spcPct val="120000"/>
              </a:lnSpc>
              <a:spcBef>
                <a:spcPts val="0"/>
              </a:spcBef>
              <a:spcAft>
                <a:spcPts val="0"/>
              </a:spcAft>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5000"/>
              </a:lnSpc>
              <a:spcBef>
                <a:spcPts val="0"/>
              </a:spcBef>
              <a:spcAft>
                <a:spcPts val="0"/>
              </a:spcAft>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5000"/>
              </a:lnSpc>
              <a:spcBef>
                <a:spcPts val="0"/>
              </a:spcBef>
              <a:spcAft>
                <a:spcPts val="0"/>
              </a:spcAft>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5000"/>
              </a:lnSpc>
              <a:spcBef>
                <a:spcPts val="0"/>
              </a:spcBef>
              <a:spcAft>
                <a:spcPts val="0"/>
              </a:spcAft>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5000"/>
              </a:lnSpc>
              <a:spcBef>
                <a:spcPts val="0"/>
              </a:spcBef>
              <a:spcAft>
                <a:spcPts val="0"/>
              </a:spcAft>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000" b="1" dirty="0" smtClean="0"/>
              <a:t>Potential Interpretations/Maps:</a:t>
            </a:r>
          </a:p>
          <a:p>
            <a:pPr marL="82296" indent="0">
              <a:buNone/>
            </a:pPr>
            <a:r>
              <a:rPr lang="en-US" sz="1800" dirty="0" smtClean="0"/>
              <a:t>&lt;Barack Obama, Occupation,  president&gt; </a:t>
            </a:r>
            <a:r>
              <a:rPr lang="en-US" sz="1800" dirty="0" smtClean="0">
                <a:sym typeface="Wingdings"/>
              </a:rPr>
              <a:t> </a:t>
            </a:r>
            <a:r>
              <a:rPr lang="en-US" sz="1800" dirty="0" err="1" smtClean="0">
                <a:sym typeface="Wingdings"/>
              </a:rPr>
              <a:t>freq</a:t>
            </a:r>
            <a:r>
              <a:rPr lang="en-US" sz="1800" dirty="0" smtClean="0">
                <a:sym typeface="Wingdings"/>
              </a:rPr>
              <a:t> = 248</a:t>
            </a:r>
          </a:p>
          <a:p>
            <a:pPr marL="82296" indent="0">
              <a:buNone/>
            </a:pPr>
            <a:r>
              <a:rPr lang="en-US" sz="1800" dirty="0"/>
              <a:t>&lt;Barack Obama, Title</a:t>
            </a:r>
            <a:r>
              <a:rPr lang="en-US" sz="1800" dirty="0" smtClean="0"/>
              <a:t>,             president</a:t>
            </a:r>
            <a:r>
              <a:rPr lang="en-US" sz="1800" dirty="0"/>
              <a:t>&gt; </a:t>
            </a:r>
            <a:r>
              <a:rPr lang="en-US" sz="1800" dirty="0">
                <a:sym typeface="Wingdings"/>
              </a:rPr>
              <a:t> </a:t>
            </a:r>
            <a:r>
              <a:rPr lang="en-US" sz="1800" dirty="0" err="1">
                <a:sym typeface="Wingdings"/>
              </a:rPr>
              <a:t>freq</a:t>
            </a:r>
            <a:r>
              <a:rPr lang="en-US" sz="1800" dirty="0">
                <a:sym typeface="Wingdings"/>
              </a:rPr>
              <a:t> = </a:t>
            </a:r>
            <a:r>
              <a:rPr lang="en-US" sz="1800" dirty="0" smtClean="0">
                <a:sym typeface="Wingdings"/>
              </a:rPr>
              <a:t>109</a:t>
            </a:r>
          </a:p>
          <a:p>
            <a:pPr marL="82296" indent="0">
              <a:buNone/>
            </a:pPr>
            <a:r>
              <a:rPr lang="en-US" sz="1800" dirty="0"/>
              <a:t>&lt;Barack Obama, </a:t>
            </a:r>
            <a:r>
              <a:rPr lang="en-US" sz="1800" dirty="0" smtClean="0"/>
              <a:t>Description,  president</a:t>
            </a:r>
            <a:r>
              <a:rPr lang="en-US" sz="1800" dirty="0"/>
              <a:t>&gt; </a:t>
            </a:r>
            <a:r>
              <a:rPr lang="en-US" sz="1800" dirty="0">
                <a:sym typeface="Wingdings"/>
              </a:rPr>
              <a:t> </a:t>
            </a:r>
            <a:r>
              <a:rPr lang="en-US" sz="1800" dirty="0" err="1">
                <a:sym typeface="Wingdings"/>
              </a:rPr>
              <a:t>freq</a:t>
            </a:r>
            <a:r>
              <a:rPr lang="en-US" sz="1800" dirty="0">
                <a:sym typeface="Wingdings"/>
              </a:rPr>
              <a:t> = </a:t>
            </a:r>
            <a:r>
              <a:rPr lang="en-US" sz="1800" dirty="0" smtClean="0">
                <a:sym typeface="Wingdings"/>
              </a:rPr>
              <a:t>173</a:t>
            </a:r>
          </a:p>
          <a:p>
            <a:pPr marL="82296" indent="0">
              <a:buNone/>
            </a:pPr>
            <a:r>
              <a:rPr lang="en-US" sz="1800" dirty="0"/>
              <a:t>&lt;Barack Obama, </a:t>
            </a:r>
            <a:r>
              <a:rPr lang="en-US" sz="1800" dirty="0" err="1" smtClean="0"/>
              <a:t>PlaceOfBirth</a:t>
            </a:r>
            <a:r>
              <a:rPr lang="en-US" sz="1800" dirty="0" smtClean="0"/>
              <a:t>, </a:t>
            </a:r>
            <a:r>
              <a:rPr lang="en-US" sz="1800" dirty="0"/>
              <a:t>president&gt; </a:t>
            </a:r>
            <a:r>
              <a:rPr lang="en-US" sz="1800" dirty="0">
                <a:sym typeface="Wingdings"/>
              </a:rPr>
              <a:t> </a:t>
            </a:r>
            <a:r>
              <a:rPr lang="en-US" sz="1800" dirty="0" err="1">
                <a:sym typeface="Wingdings"/>
              </a:rPr>
              <a:t>freq</a:t>
            </a:r>
            <a:r>
              <a:rPr lang="en-US" sz="1800" dirty="0">
                <a:sym typeface="Wingdings"/>
              </a:rPr>
              <a:t> </a:t>
            </a:r>
            <a:r>
              <a:rPr lang="en-US" sz="1800" dirty="0" smtClean="0">
                <a:sym typeface="Wingdings"/>
              </a:rPr>
              <a:t>= 25</a:t>
            </a:r>
            <a:endParaRPr lang="en-US" sz="1800" dirty="0">
              <a:sym typeface="Wingdings"/>
            </a:endParaRPr>
          </a:p>
          <a:p>
            <a:pPr marL="82296" indent="0">
              <a:buNone/>
            </a:pPr>
            <a:endParaRPr lang="en-US" sz="1800" dirty="0">
              <a:sym typeface="Wingdings"/>
            </a:endParaRPr>
          </a:p>
          <a:p>
            <a:pPr marL="82296" indent="0">
              <a:buNone/>
            </a:pPr>
            <a:endParaRPr lang="en-US" sz="1800" dirty="0"/>
          </a:p>
          <a:p>
            <a:pPr marL="82296" indent="0">
              <a:buNone/>
            </a:pPr>
            <a:endParaRPr lang="en-US" sz="1800" dirty="0" smtClean="0"/>
          </a:p>
          <a:p>
            <a:pPr marL="82296" indent="0">
              <a:buFont typeface="Wingdings 2"/>
              <a:buNone/>
            </a:pPr>
            <a:endParaRPr lang="en-US" sz="4000" dirty="0" smtClean="0"/>
          </a:p>
          <a:p>
            <a:pPr marL="82296" indent="0">
              <a:buFont typeface="Wingdings 2"/>
              <a:buNone/>
            </a:pPr>
            <a:endParaRPr lang="en-US" sz="4000" dirty="0"/>
          </a:p>
        </p:txBody>
      </p:sp>
      <p:cxnSp>
        <p:nvCxnSpPr>
          <p:cNvPr id="15" name="Straight Connector 14"/>
          <p:cNvCxnSpPr/>
          <p:nvPr/>
        </p:nvCxnSpPr>
        <p:spPr>
          <a:xfrm>
            <a:off x="838200" y="6248400"/>
            <a:ext cx="6019800" cy="0"/>
          </a:xfrm>
          <a:prstGeom prst="line">
            <a:avLst/>
          </a:prstGeom>
          <a:ln>
            <a:solidFill>
              <a:srgbClr val="A90000"/>
            </a:solidFill>
            <a:prstDash val="dash"/>
          </a:ln>
          <a:effectLst>
            <a:outerShdw blurRad="63500" dist="25400" dir="54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6847940" y="6019800"/>
            <a:ext cx="1828800" cy="369332"/>
          </a:xfrm>
          <a:prstGeom prst="rect">
            <a:avLst/>
          </a:prstGeom>
        </p:spPr>
        <p:txBody>
          <a:bodyPr wrap="square">
            <a:spAutoFit/>
          </a:bodyPr>
          <a:lstStyle/>
          <a:p>
            <a:pPr marL="82296" indent="0">
              <a:buNone/>
            </a:pPr>
            <a:r>
              <a:rPr lang="en-US" dirty="0" smtClean="0"/>
              <a:t>Type mismatch</a:t>
            </a:r>
            <a:endParaRPr lang="en-US" dirty="0">
              <a:sym typeface="Wingdings"/>
            </a:endParaRPr>
          </a:p>
        </p:txBody>
      </p:sp>
      <p:cxnSp>
        <p:nvCxnSpPr>
          <p:cNvPr id="18" name="Straight Connector 17"/>
          <p:cNvCxnSpPr/>
          <p:nvPr/>
        </p:nvCxnSpPr>
        <p:spPr>
          <a:xfrm>
            <a:off x="4267200" y="1371600"/>
            <a:ext cx="0" cy="259080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6858000" y="5040868"/>
            <a:ext cx="1828800" cy="369332"/>
          </a:xfrm>
          <a:prstGeom prst="rect">
            <a:avLst/>
          </a:prstGeom>
        </p:spPr>
        <p:txBody>
          <a:bodyPr wrap="square">
            <a:spAutoFit/>
          </a:bodyPr>
          <a:lstStyle/>
          <a:p>
            <a:pPr marL="82296" indent="0">
              <a:buNone/>
            </a:pPr>
            <a:r>
              <a:rPr lang="en-US" dirty="0" smtClean="0"/>
              <a:t>Best Match</a:t>
            </a:r>
            <a:endParaRPr lang="en-US" dirty="0">
              <a:sym typeface="Wingdings"/>
            </a:endParaRPr>
          </a:p>
        </p:txBody>
      </p:sp>
      <p:sp>
        <p:nvSpPr>
          <p:cNvPr id="22" name="Rectangle 21"/>
          <p:cNvSpPr/>
          <p:nvPr/>
        </p:nvSpPr>
        <p:spPr>
          <a:xfrm>
            <a:off x="6858000" y="5713438"/>
            <a:ext cx="2057400" cy="369332"/>
          </a:xfrm>
          <a:prstGeom prst="rect">
            <a:avLst/>
          </a:prstGeom>
        </p:spPr>
        <p:txBody>
          <a:bodyPr wrap="square">
            <a:spAutoFit/>
          </a:bodyPr>
          <a:lstStyle/>
          <a:p>
            <a:pPr marL="82296" indent="0">
              <a:buNone/>
            </a:pPr>
            <a:r>
              <a:rPr lang="en-US" dirty="0" smtClean="0"/>
              <a:t>Secondary Match</a:t>
            </a:r>
            <a:endParaRPr lang="en-US" dirty="0">
              <a:sym typeface="Wingdings"/>
            </a:endParaRPr>
          </a:p>
        </p:txBody>
      </p:sp>
      <p:sp>
        <p:nvSpPr>
          <p:cNvPr id="23" name="Rectangle 22"/>
          <p:cNvSpPr/>
          <p:nvPr/>
        </p:nvSpPr>
        <p:spPr>
          <a:xfrm>
            <a:off x="1143000" y="5105400"/>
            <a:ext cx="5257800" cy="304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143000" y="5741460"/>
            <a:ext cx="5257800" cy="304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wn Arrow 24"/>
          <p:cNvSpPr/>
          <p:nvPr/>
        </p:nvSpPr>
        <p:spPr>
          <a:xfrm>
            <a:off x="1524000" y="2133600"/>
            <a:ext cx="3048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wn Arrow 25"/>
          <p:cNvSpPr/>
          <p:nvPr/>
        </p:nvSpPr>
        <p:spPr>
          <a:xfrm>
            <a:off x="3200400" y="2133600"/>
            <a:ext cx="3048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914400" y="2514600"/>
            <a:ext cx="1271802" cy="830997"/>
          </a:xfrm>
          <a:prstGeom prst="rect">
            <a:avLst/>
          </a:prstGeom>
        </p:spPr>
        <p:txBody>
          <a:bodyPr wrap="none">
            <a:spAutoFit/>
          </a:bodyPr>
          <a:lstStyle/>
          <a:p>
            <a:r>
              <a:rPr lang="en-US" sz="1600" dirty="0" err="1" smtClean="0"/>
              <a:t>Cat:People</a:t>
            </a:r>
            <a:endParaRPr lang="en-US" sz="1600" dirty="0" smtClean="0"/>
          </a:p>
          <a:p>
            <a:r>
              <a:rPr lang="en-US" sz="1600" dirty="0" err="1" smtClean="0"/>
              <a:t>Cat:Politician</a:t>
            </a:r>
            <a:endParaRPr lang="en-US" sz="1600" dirty="0" smtClean="0"/>
          </a:p>
          <a:p>
            <a:r>
              <a:rPr lang="en-US" sz="1600" dirty="0" smtClean="0"/>
              <a:t>…</a:t>
            </a:r>
            <a:endParaRPr lang="en-US" sz="1600" dirty="0"/>
          </a:p>
        </p:txBody>
      </p:sp>
      <p:sp>
        <p:nvSpPr>
          <p:cNvPr id="28" name="Rectangle 27"/>
          <p:cNvSpPr/>
          <p:nvPr/>
        </p:nvSpPr>
        <p:spPr>
          <a:xfrm>
            <a:off x="2438400" y="2514600"/>
            <a:ext cx="1851789" cy="584776"/>
          </a:xfrm>
          <a:prstGeom prst="rect">
            <a:avLst/>
          </a:prstGeom>
        </p:spPr>
        <p:txBody>
          <a:bodyPr wrap="none">
            <a:spAutoFit/>
          </a:bodyPr>
          <a:lstStyle/>
          <a:p>
            <a:r>
              <a:rPr lang="en-US" sz="1600" dirty="0" err="1" smtClean="0"/>
              <a:t>Cat:PosOfAuthority</a:t>
            </a:r>
            <a:endParaRPr lang="en-US" sz="1600" dirty="0" smtClean="0"/>
          </a:p>
          <a:p>
            <a:r>
              <a:rPr lang="en-US" sz="1600" dirty="0" smtClean="0"/>
              <a:t>…</a:t>
            </a:r>
            <a:endParaRPr lang="en-US" sz="1600" dirty="0"/>
          </a:p>
        </p:txBody>
      </p:sp>
    </p:spTree>
    <p:extLst>
      <p:ext uri="{BB962C8B-B14F-4D97-AF65-F5344CB8AC3E}">
        <p14:creationId xmlns:p14="http://schemas.microsoft.com/office/powerpoint/2010/main" val="1841728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linds(horizontal)">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blinds(horizontal)">
                                      <p:cBhvr>
                                        <p:cTn id="21" dur="500"/>
                                        <p:tgtEl>
                                          <p:spTgt spid="10">
                                            <p:txEl>
                                              <p:pRg st="0" end="0"/>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animEffect transition="in" filter="blinds(horizontal)">
                                      <p:cBhvr>
                                        <p:cTn id="24" dur="500"/>
                                        <p:tgtEl>
                                          <p:spTgt spid="10">
                                            <p:txEl>
                                              <p:pRg st="1" end="1"/>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blinds(horizontal)">
                                      <p:cBhvr>
                                        <p:cTn id="27" dur="500"/>
                                        <p:tgtEl>
                                          <p:spTgt spid="1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blinds(horizontal)">
                                      <p:cBhvr>
                                        <p:cTn id="32" dur="500"/>
                                        <p:tgtEl>
                                          <p:spTgt spid="10">
                                            <p:txEl>
                                              <p:pRg st="3" end="3"/>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blinds(horizontal)">
                                      <p:cBhvr>
                                        <p:cTn id="35" dur="500"/>
                                        <p:tgtEl>
                                          <p:spTgt spid="10">
                                            <p:txEl>
                                              <p:pRg st="4" end="4"/>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animEffect transition="in" filter="blinds(horizontal)">
                                      <p:cBhvr>
                                        <p:cTn id="38" dur="500"/>
                                        <p:tgtEl>
                                          <p:spTgt spid="10">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linds(horizontal)">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linds(horizontal)">
                                      <p:cBhvr>
                                        <p:cTn id="51" dur="500"/>
                                        <p:tgtEl>
                                          <p:spTgt spid="16"/>
                                        </p:tgtEl>
                                      </p:cBhvr>
                                    </p:animEffect>
                                  </p:childTnLst>
                                </p:cTn>
                              </p:par>
                              <p:par>
                                <p:cTn id="52" presetID="3" presetClass="entr" presetSubtype="1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linds(horizont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linds(horizontal)">
                                      <p:cBhvr>
                                        <p:cTn id="59" dur="500"/>
                                        <p:tgtEl>
                                          <p:spTgt spid="21"/>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linds(horizontal)">
                                      <p:cBhvr>
                                        <p:cTn id="67" dur="500"/>
                                        <p:tgtEl>
                                          <p:spTgt spid="22"/>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linds(horizontal)">
                                      <p:cBhvr>
                                        <p:cTn id="7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P spid="21" grpId="0"/>
      <p:bldP spid="22" grpId="0"/>
      <p:bldP spid="23" grpId="0" animBg="1"/>
      <p:bldP spid="24" grpId="0" animBg="1"/>
      <p:bldP spid="25" grpId="0" animBg="1"/>
      <p:bldP spid="26" grpId="0" animBg="1"/>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 Placeholder 7"/>
          <p:cNvSpPr>
            <a:spLocks noGrp="1"/>
          </p:cNvSpPr>
          <p:nvPr>
            <p:ph type="body" idx="1"/>
          </p:nvPr>
        </p:nvSpPr>
        <p:spPr/>
        <p:txBody>
          <a:bodyPr>
            <a:normAutofit/>
          </a:bodyPr>
          <a:lstStyle/>
          <a:p>
            <a:pPr>
              <a:lnSpc>
                <a:spcPct val="110000"/>
              </a:lnSpc>
            </a:pPr>
            <a:r>
              <a:rPr lang="en-US" sz="2800" dirty="0" smtClean="0"/>
              <a:t>Context-Aware Synonym Suggestion System</a:t>
            </a:r>
            <a:endParaRPr lang="en-US" sz="2800" dirty="0"/>
          </a:p>
        </p:txBody>
      </p:sp>
      <p:sp>
        <p:nvSpPr>
          <p:cNvPr id="7" name="Title 6"/>
          <p:cNvSpPr>
            <a:spLocks noGrp="1"/>
          </p:cNvSpPr>
          <p:nvPr>
            <p:ph type="title"/>
          </p:nvPr>
        </p:nvSpPr>
        <p:spPr/>
        <p:txBody>
          <a:bodyPr>
            <a:normAutofit fontScale="90000"/>
          </a:bodyPr>
          <a:lstStyle/>
          <a:p>
            <a:r>
              <a:rPr lang="en-US" dirty="0" smtClean="0"/>
              <a:t>IMPROVING CONSISTENCY OF THE STRUCTURED SUMMARIES</a:t>
            </a:r>
            <a:endParaRPr lang="en-US" dirty="0"/>
          </a:p>
        </p:txBody>
      </p:sp>
    </p:spTree>
    <p:extLst>
      <p:ext uri="{BB962C8B-B14F-4D97-AF65-F5344CB8AC3E}">
        <p14:creationId xmlns:p14="http://schemas.microsoft.com/office/powerpoint/2010/main" val="19157637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498080" cy="1143000"/>
          </a:xfrm>
        </p:spPr>
        <p:txBody>
          <a:bodyPr>
            <a:normAutofit/>
          </a:bodyPr>
          <a:lstStyle/>
          <a:p>
            <a:r>
              <a:rPr lang="en-US" sz="3600" b="1" dirty="0" smtClean="0"/>
              <a:t>Context-aware Synonyms</a:t>
            </a:r>
            <a:endParaRPr lang="en-US" sz="3600" dirty="0"/>
          </a:p>
        </p:txBody>
      </p:sp>
      <p:sp>
        <p:nvSpPr>
          <p:cNvPr id="3" name="Content Placeholder 2"/>
          <p:cNvSpPr>
            <a:spLocks noGrp="1"/>
          </p:cNvSpPr>
          <p:nvPr>
            <p:ph idx="1"/>
          </p:nvPr>
        </p:nvSpPr>
        <p:spPr>
          <a:xfrm>
            <a:off x="1066800" y="914400"/>
            <a:ext cx="7467600" cy="5105400"/>
          </a:xfrm>
        </p:spPr>
        <p:txBody>
          <a:bodyPr>
            <a:noAutofit/>
          </a:bodyPr>
          <a:lstStyle/>
          <a:p>
            <a:r>
              <a:rPr lang="en-US" sz="2400" dirty="0" smtClean="0"/>
              <a:t>Users use many synonyms for the same concept </a:t>
            </a:r>
          </a:p>
          <a:p>
            <a:pPr lvl="1"/>
            <a:r>
              <a:rPr lang="en-US" sz="2000" dirty="0">
                <a:cs typeface="Arial" pitchFamily="34" charset="0"/>
              </a:rPr>
              <a:t>&lt;</a:t>
            </a:r>
            <a:r>
              <a:rPr lang="en-US" sz="2000" i="1" dirty="0" err="1">
                <a:cs typeface="Arial" pitchFamily="34" charset="0"/>
              </a:rPr>
              <a:t>J.S.Bach</a:t>
            </a:r>
            <a:r>
              <a:rPr lang="en-US" sz="2000" dirty="0">
                <a:cs typeface="Arial" pitchFamily="34" charset="0"/>
              </a:rPr>
              <a:t>, </a:t>
            </a:r>
            <a:r>
              <a:rPr lang="en-US" sz="2000" b="1" i="1" u="sng" dirty="0" smtClean="0">
                <a:cs typeface="Arial" pitchFamily="34" charset="0"/>
              </a:rPr>
              <a:t>birthdate</a:t>
            </a:r>
            <a:r>
              <a:rPr lang="en-US" sz="2000" dirty="0" smtClean="0">
                <a:cs typeface="Arial" pitchFamily="34" charset="0"/>
              </a:rPr>
              <a:t>, </a:t>
            </a:r>
            <a:r>
              <a:rPr lang="en-US" sz="2000" i="1" dirty="0">
                <a:cs typeface="Arial" pitchFamily="34" charset="0"/>
              </a:rPr>
              <a:t>1685-03-31</a:t>
            </a:r>
            <a:r>
              <a:rPr lang="en-US" sz="2000" dirty="0">
                <a:cs typeface="Arial" pitchFamily="34" charset="0"/>
              </a:rPr>
              <a:t>&gt;</a:t>
            </a:r>
          </a:p>
          <a:p>
            <a:pPr lvl="1"/>
            <a:r>
              <a:rPr lang="en-US" sz="2000" dirty="0">
                <a:cs typeface="Arial" pitchFamily="34" charset="0"/>
              </a:rPr>
              <a:t>&lt;</a:t>
            </a:r>
            <a:r>
              <a:rPr lang="en-US" sz="2000" i="1" dirty="0" err="1">
                <a:cs typeface="Arial" pitchFamily="34" charset="0"/>
              </a:rPr>
              <a:t>J.S.Bach</a:t>
            </a:r>
            <a:r>
              <a:rPr lang="en-US" sz="2000" dirty="0">
                <a:cs typeface="Arial" pitchFamily="34" charset="0"/>
              </a:rPr>
              <a:t>, </a:t>
            </a:r>
            <a:r>
              <a:rPr lang="en-US" sz="2000" b="1" i="1" u="sng" dirty="0" err="1" smtClean="0">
                <a:cs typeface="Arial" pitchFamily="34" charset="0"/>
              </a:rPr>
              <a:t>dateofbirth</a:t>
            </a:r>
            <a:r>
              <a:rPr lang="en-US" sz="2000" dirty="0" smtClean="0">
                <a:cs typeface="Arial" pitchFamily="34" charset="0"/>
              </a:rPr>
              <a:t>, </a:t>
            </a:r>
            <a:r>
              <a:rPr lang="en-US" sz="2000" i="1" dirty="0">
                <a:cs typeface="Arial" pitchFamily="34" charset="0"/>
              </a:rPr>
              <a:t>Eisenach</a:t>
            </a:r>
            <a:r>
              <a:rPr lang="en-US" sz="2000" dirty="0" smtClean="0">
                <a:cs typeface="Arial" pitchFamily="34" charset="0"/>
              </a:rPr>
              <a:t>&gt;</a:t>
            </a:r>
            <a:endParaRPr lang="en-US" sz="2400" dirty="0" smtClean="0"/>
          </a:p>
          <a:p>
            <a:r>
              <a:rPr lang="en-US" sz="2400" dirty="0" smtClean="0"/>
              <a:t>Or even use the same term for different concepts</a:t>
            </a:r>
          </a:p>
          <a:p>
            <a:pPr lvl="1"/>
            <a:r>
              <a:rPr lang="en-US" sz="2000" dirty="0">
                <a:cs typeface="Arial" pitchFamily="34" charset="0"/>
              </a:rPr>
              <a:t>&lt;</a:t>
            </a:r>
            <a:r>
              <a:rPr lang="en-US" sz="2000" i="1" dirty="0" err="1">
                <a:cs typeface="Arial" pitchFamily="34" charset="0"/>
              </a:rPr>
              <a:t>J.S.Bach</a:t>
            </a:r>
            <a:r>
              <a:rPr lang="en-US" sz="2000" dirty="0">
                <a:cs typeface="Arial" pitchFamily="34" charset="0"/>
              </a:rPr>
              <a:t>, </a:t>
            </a:r>
            <a:r>
              <a:rPr lang="en-US" sz="2000" b="1" i="1" u="sng" dirty="0">
                <a:cs typeface="Arial" pitchFamily="34" charset="0"/>
              </a:rPr>
              <a:t>born</a:t>
            </a:r>
            <a:r>
              <a:rPr lang="en-US" sz="2000" dirty="0">
                <a:cs typeface="Arial" pitchFamily="34" charset="0"/>
              </a:rPr>
              <a:t>, </a:t>
            </a:r>
            <a:r>
              <a:rPr lang="en-US" sz="2000" i="1" dirty="0">
                <a:cs typeface="Arial" pitchFamily="34" charset="0"/>
              </a:rPr>
              <a:t>1685-03-31</a:t>
            </a:r>
            <a:r>
              <a:rPr lang="en-US" sz="2000" dirty="0">
                <a:cs typeface="Arial" pitchFamily="34" charset="0"/>
              </a:rPr>
              <a:t>&gt;</a:t>
            </a:r>
          </a:p>
          <a:p>
            <a:pPr lvl="1"/>
            <a:r>
              <a:rPr lang="en-US" sz="2000" dirty="0">
                <a:cs typeface="Arial" pitchFamily="34" charset="0"/>
              </a:rPr>
              <a:t>&lt;</a:t>
            </a:r>
            <a:r>
              <a:rPr lang="en-US" sz="2000" i="1" dirty="0" err="1">
                <a:cs typeface="Arial" pitchFamily="34" charset="0"/>
              </a:rPr>
              <a:t>J.S.Bach</a:t>
            </a:r>
            <a:r>
              <a:rPr lang="en-US" sz="2000" dirty="0">
                <a:cs typeface="Arial" pitchFamily="34" charset="0"/>
              </a:rPr>
              <a:t>, </a:t>
            </a:r>
            <a:r>
              <a:rPr lang="en-US" sz="2000" b="1" i="1" u="sng" dirty="0">
                <a:cs typeface="Arial" pitchFamily="34" charset="0"/>
              </a:rPr>
              <a:t>born</a:t>
            </a:r>
            <a:r>
              <a:rPr lang="en-US" sz="2000" dirty="0">
                <a:cs typeface="Arial" pitchFamily="34" charset="0"/>
              </a:rPr>
              <a:t>, </a:t>
            </a:r>
            <a:r>
              <a:rPr lang="en-US" sz="2000" i="1" dirty="0">
                <a:cs typeface="Arial" pitchFamily="34" charset="0"/>
              </a:rPr>
              <a:t>Eisenach</a:t>
            </a:r>
            <a:r>
              <a:rPr lang="en-US" sz="2000" dirty="0">
                <a:cs typeface="Arial" pitchFamily="34" charset="0"/>
              </a:rPr>
              <a:t>&gt;</a:t>
            </a:r>
          </a:p>
          <a:p>
            <a:r>
              <a:rPr lang="en-US" sz="2400" dirty="0" smtClean="0">
                <a:cs typeface="Arial" pitchFamily="34" charset="0"/>
              </a:rPr>
              <a:t>For us, it’s easy to say that the former “</a:t>
            </a:r>
            <a:r>
              <a:rPr lang="en-US" sz="2400" i="1" dirty="0" smtClean="0">
                <a:cs typeface="Arial" pitchFamily="34" charset="0"/>
              </a:rPr>
              <a:t>born</a:t>
            </a:r>
            <a:r>
              <a:rPr lang="en-US" sz="2400" dirty="0" smtClean="0">
                <a:cs typeface="Arial" pitchFamily="34" charset="0"/>
              </a:rPr>
              <a:t>” means “</a:t>
            </a:r>
            <a:r>
              <a:rPr lang="en-US" sz="2400" i="1" dirty="0" smtClean="0">
                <a:cs typeface="Arial" pitchFamily="34" charset="0"/>
              </a:rPr>
              <a:t>birthdate</a:t>
            </a:r>
            <a:r>
              <a:rPr lang="en-US" sz="2400" dirty="0" smtClean="0">
                <a:cs typeface="Arial" pitchFamily="34" charset="0"/>
              </a:rPr>
              <a:t>” and the latter means the “</a:t>
            </a:r>
            <a:r>
              <a:rPr lang="en-US" sz="2400" i="1" dirty="0" smtClean="0">
                <a:cs typeface="Arial" pitchFamily="34" charset="0"/>
              </a:rPr>
              <a:t>birthplace</a:t>
            </a:r>
            <a:r>
              <a:rPr lang="en-US" sz="2400" dirty="0" smtClean="0">
                <a:cs typeface="Arial" pitchFamily="34" charset="0"/>
              </a:rPr>
              <a:t>”.</a:t>
            </a:r>
          </a:p>
          <a:p>
            <a:pPr lvl="1"/>
            <a:r>
              <a:rPr lang="en-US" sz="2000" dirty="0" smtClean="0">
                <a:cs typeface="Arial" pitchFamily="34" charset="0"/>
              </a:rPr>
              <a:t>Since we know the context of values “</a:t>
            </a:r>
            <a:r>
              <a:rPr lang="en-US" sz="2000" i="1" dirty="0" smtClean="0">
                <a:cs typeface="Arial" pitchFamily="34" charset="0"/>
              </a:rPr>
              <a:t>1685-03-31” </a:t>
            </a:r>
            <a:r>
              <a:rPr lang="en-US" sz="2000" dirty="0" smtClean="0">
                <a:cs typeface="Arial" pitchFamily="34" charset="0"/>
              </a:rPr>
              <a:t>and</a:t>
            </a:r>
            <a:r>
              <a:rPr lang="en-US" sz="2000" i="1" dirty="0" smtClean="0">
                <a:cs typeface="Arial" pitchFamily="34" charset="0"/>
              </a:rPr>
              <a:t> “Eisenach”. </a:t>
            </a:r>
            <a:r>
              <a:rPr lang="en-US" sz="2000" dirty="0" smtClean="0">
                <a:cs typeface="Arial" pitchFamily="34" charset="0"/>
              </a:rPr>
              <a:t>One is a </a:t>
            </a:r>
            <a:r>
              <a:rPr lang="en-US" sz="2000" i="1" dirty="0" smtClean="0">
                <a:cs typeface="Arial" pitchFamily="34" charset="0"/>
              </a:rPr>
              <a:t>date </a:t>
            </a:r>
            <a:r>
              <a:rPr lang="en-US" sz="2000" dirty="0" smtClean="0">
                <a:cs typeface="Arial" pitchFamily="34" charset="0"/>
              </a:rPr>
              <a:t>but the other is a </a:t>
            </a:r>
            <a:r>
              <a:rPr lang="en-US" sz="2000" i="1" dirty="0" smtClean="0">
                <a:cs typeface="Arial" pitchFamily="34" charset="0"/>
              </a:rPr>
              <a:t>place.</a:t>
            </a:r>
          </a:p>
          <a:p>
            <a:pPr lvl="1"/>
            <a:r>
              <a:rPr lang="en-US" sz="2000" dirty="0" smtClean="0">
                <a:cs typeface="Arial" pitchFamily="34" charset="0"/>
              </a:rPr>
              <a:t>We refer to these sort of information as </a:t>
            </a:r>
            <a:r>
              <a:rPr lang="en-US" sz="2000" b="1" dirty="0" smtClean="0">
                <a:cs typeface="Arial" pitchFamily="34" charset="0"/>
              </a:rPr>
              <a:t>contextual information</a:t>
            </a:r>
            <a:r>
              <a:rPr lang="en-US" sz="2000" dirty="0" smtClean="0">
                <a:cs typeface="Arial" pitchFamily="34" charset="0"/>
              </a:rPr>
              <a:t>. </a:t>
            </a:r>
          </a:p>
          <a:p>
            <a:r>
              <a:rPr lang="en-US" sz="2400" dirty="0" smtClean="0">
                <a:cs typeface="Arial" pitchFamily="34" charset="0"/>
              </a:rPr>
              <a:t>Such information is [partially] provided by categorical information in different KBs. (e.g. Wikipedia).</a:t>
            </a:r>
          </a:p>
          <a:p>
            <a:pPr lvl="1">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6" name="Footer Placeholder 5"/>
          <p:cNvSpPr>
            <a:spLocks noGrp="1"/>
          </p:cNvSpPr>
          <p:nvPr>
            <p:ph type="ftr" sz="quarter" idx="11"/>
          </p:nvPr>
        </p:nvSpPr>
        <p:spPr/>
        <p:txBody>
          <a:bodyPr/>
          <a:lstStyle/>
          <a:p>
            <a:r>
              <a:rPr lang="en-US" smtClean="0"/>
              <a:t>Hamid Mousavi</a:t>
            </a:r>
            <a:endParaRPr lang="en-US" dirty="0"/>
          </a:p>
        </p:txBody>
      </p:sp>
    </p:spTree>
    <p:extLst>
      <p:ext uri="{BB962C8B-B14F-4D97-AF65-F5344CB8AC3E}">
        <p14:creationId xmlns:p14="http://schemas.microsoft.com/office/powerpoint/2010/main" val="100773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linds(horizontal)">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blinds(horizontal)">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CS</a:t>
            </a:r>
            <a:r>
              <a:rPr lang="en-US" baseline="30000" dirty="0" smtClean="0"/>
              <a:t>3</a:t>
            </a:r>
            <a:r>
              <a:rPr lang="en-US" dirty="0" smtClean="0"/>
              <a:t> – Main Idea …</a:t>
            </a:r>
            <a:endParaRPr lang="en-US" dirty="0"/>
          </a:p>
        </p:txBody>
      </p:sp>
      <p:sp>
        <p:nvSpPr>
          <p:cNvPr id="8" name="Content Placeholder 7"/>
          <p:cNvSpPr>
            <a:spLocks noGrp="1"/>
          </p:cNvSpPr>
          <p:nvPr>
            <p:ph idx="1"/>
          </p:nvPr>
        </p:nvSpPr>
        <p:spPr>
          <a:xfrm>
            <a:off x="914400" y="990600"/>
            <a:ext cx="8077200" cy="5257800"/>
          </a:xfrm>
        </p:spPr>
        <p:txBody>
          <a:bodyPr>
            <a:noAutofit/>
          </a:bodyPr>
          <a:lstStyle/>
          <a:p>
            <a:r>
              <a:rPr lang="en" sz="2400" dirty="0" smtClean="0"/>
              <a:t>CS</a:t>
            </a:r>
            <a:r>
              <a:rPr lang="en" sz="2400" baseline="30000" dirty="0" smtClean="0"/>
              <a:t>3</a:t>
            </a:r>
            <a:r>
              <a:rPr lang="en" sz="2400" dirty="0" smtClean="0"/>
              <a:t> learns context-aware synonyms by the existing examples in the initial IKBstore.</a:t>
            </a:r>
            <a:endParaRPr lang="en-US" sz="2400" dirty="0" smtClean="0"/>
          </a:p>
          <a:p>
            <a:r>
              <a:rPr lang="en" sz="2400" dirty="0" smtClean="0"/>
              <a:t>Consider </a:t>
            </a:r>
            <a:r>
              <a:rPr lang="en" sz="2400" dirty="0"/>
              <a:t>the below triples from existing KBs: </a:t>
            </a:r>
            <a:endParaRPr lang="en-US" sz="2400" dirty="0"/>
          </a:p>
          <a:p>
            <a:pPr lvl="1"/>
            <a:r>
              <a:rPr lang="en" sz="2000" dirty="0" smtClean="0"/>
              <a:t>&lt;</a:t>
            </a:r>
            <a:r>
              <a:rPr lang="en" sz="2000" i="1" dirty="0"/>
              <a:t>W.A</a:t>
            </a:r>
            <a:r>
              <a:rPr lang="en" sz="2000" i="1" dirty="0" smtClean="0"/>
              <a:t>.</a:t>
            </a:r>
            <a:r>
              <a:rPr lang="en-US" sz="2000" i="1" dirty="0" smtClean="0"/>
              <a:t> </a:t>
            </a:r>
            <a:r>
              <a:rPr lang="en" sz="2000" i="1" dirty="0" smtClean="0"/>
              <a:t>Mozart</a:t>
            </a:r>
            <a:r>
              <a:rPr lang="en" sz="2000" dirty="0"/>
              <a:t>, </a:t>
            </a:r>
            <a:r>
              <a:rPr lang="en" sz="2000" i="1" dirty="0"/>
              <a:t>born</a:t>
            </a:r>
            <a:r>
              <a:rPr lang="en" sz="2000" dirty="0"/>
              <a:t>, </a:t>
            </a:r>
            <a:r>
              <a:rPr lang="en" sz="2000" i="1" dirty="0"/>
              <a:t>1757-01-27</a:t>
            </a:r>
            <a:r>
              <a:rPr lang="en" sz="2000" dirty="0" smtClean="0"/>
              <a:t>&gt;</a:t>
            </a:r>
            <a:endParaRPr lang="en-US" sz="2000" dirty="0" smtClean="0"/>
          </a:p>
          <a:p>
            <a:pPr lvl="1"/>
            <a:r>
              <a:rPr lang="en" sz="2000" dirty="0" smtClean="0"/>
              <a:t>&lt;</a:t>
            </a:r>
            <a:r>
              <a:rPr lang="en" sz="2000" i="1" dirty="0"/>
              <a:t>W.A</a:t>
            </a:r>
            <a:r>
              <a:rPr lang="en" sz="2000" i="1" dirty="0" smtClean="0"/>
              <a:t>.</a:t>
            </a:r>
            <a:r>
              <a:rPr lang="en-US" sz="2000" i="1" dirty="0" smtClean="0"/>
              <a:t> </a:t>
            </a:r>
            <a:r>
              <a:rPr lang="en" sz="2000" i="1" dirty="0" smtClean="0"/>
              <a:t>Mozart</a:t>
            </a:r>
            <a:r>
              <a:rPr lang="en" sz="2000" dirty="0"/>
              <a:t>, </a:t>
            </a:r>
            <a:r>
              <a:rPr lang="en" sz="2000" i="1" dirty="0"/>
              <a:t>birthdate</a:t>
            </a:r>
            <a:r>
              <a:rPr lang="en" sz="2000" dirty="0"/>
              <a:t>, </a:t>
            </a:r>
            <a:r>
              <a:rPr lang="en" sz="2000" i="1" dirty="0" smtClean="0"/>
              <a:t>1757-01-27</a:t>
            </a:r>
            <a:r>
              <a:rPr lang="en" sz="2000" dirty="0" smtClean="0"/>
              <a:t>&gt;</a:t>
            </a:r>
            <a:endParaRPr lang="en-US" sz="2000" dirty="0" smtClean="0"/>
          </a:p>
          <a:p>
            <a:r>
              <a:rPr lang="en" sz="2400" dirty="0" smtClean="0"/>
              <a:t>This </a:t>
            </a:r>
            <a:r>
              <a:rPr lang="en" sz="2400" dirty="0"/>
              <a:t>suggests a possible synonym (</a:t>
            </a:r>
            <a:r>
              <a:rPr lang="en" sz="2400" i="1" dirty="0"/>
              <a:t>born </a:t>
            </a:r>
            <a:r>
              <a:rPr lang="en" sz="2400" dirty="0"/>
              <a:t>and </a:t>
            </a:r>
            <a:r>
              <a:rPr lang="en" sz="2400" i="1" dirty="0" smtClean="0"/>
              <a:t>birthdate</a:t>
            </a:r>
            <a:r>
              <a:rPr lang="en" sz="2400" dirty="0" smtClean="0"/>
              <a:t>)</a:t>
            </a:r>
            <a:endParaRPr lang="en-US" sz="2000" dirty="0" smtClean="0"/>
          </a:p>
          <a:p>
            <a:pPr lvl="1"/>
            <a:r>
              <a:rPr lang="en" sz="2000" dirty="0" smtClean="0"/>
              <a:t>When </a:t>
            </a:r>
            <a:r>
              <a:rPr lang="en" sz="2000" dirty="0"/>
              <a:t>they are used between a </a:t>
            </a:r>
            <a:r>
              <a:rPr lang="en" sz="2000" i="1" dirty="0"/>
              <a:t>person </a:t>
            </a:r>
            <a:r>
              <a:rPr lang="en" sz="2000" dirty="0"/>
              <a:t>context and a </a:t>
            </a:r>
            <a:r>
              <a:rPr lang="en" sz="2000" i="1" dirty="0"/>
              <a:t>date </a:t>
            </a:r>
            <a:r>
              <a:rPr lang="en" sz="2000" dirty="0"/>
              <a:t>context. </a:t>
            </a:r>
            <a:endParaRPr lang="en-US" sz="2000" dirty="0" smtClean="0"/>
          </a:p>
          <a:p>
            <a:r>
              <a:rPr lang="en" sz="2400" dirty="0" smtClean="0"/>
              <a:t>Thus</a:t>
            </a:r>
            <a:r>
              <a:rPr lang="en" sz="2400" dirty="0"/>
              <a:t>, we </a:t>
            </a:r>
            <a:r>
              <a:rPr lang="en" sz="2400" dirty="0" smtClean="0"/>
              <a:t>learn</a:t>
            </a:r>
            <a:r>
              <a:rPr lang="en-US" sz="2400" dirty="0" smtClean="0"/>
              <a:t> </a:t>
            </a:r>
            <a:r>
              <a:rPr lang="en" sz="2400" dirty="0" smtClean="0"/>
              <a:t>following </a:t>
            </a:r>
            <a:r>
              <a:rPr lang="en" sz="2400" dirty="0"/>
              <a:t>potential context-aware </a:t>
            </a:r>
            <a:r>
              <a:rPr lang="en" sz="2400" dirty="0" smtClean="0"/>
              <a:t>synonym</a:t>
            </a:r>
            <a:r>
              <a:rPr lang="en-US" sz="2400" dirty="0" smtClean="0"/>
              <a:t>s</a:t>
            </a:r>
            <a:r>
              <a:rPr lang="en" sz="2400" dirty="0" smtClean="0"/>
              <a:t>:</a:t>
            </a:r>
            <a:endParaRPr lang="en-US" sz="2400" dirty="0" smtClean="0"/>
          </a:p>
          <a:p>
            <a:pPr lvl="1"/>
            <a:r>
              <a:rPr lang="en" sz="2000" i="1" dirty="0" smtClean="0"/>
              <a:t>&lt;</a:t>
            </a:r>
            <a:r>
              <a:rPr lang="en" sz="2000" i="1" dirty="0"/>
              <a:t>cat:Person, born, cat:date&gt;: birthdate </a:t>
            </a:r>
            <a:endParaRPr lang="en-US" sz="2000" i="1" dirty="0" smtClean="0"/>
          </a:p>
          <a:p>
            <a:pPr lvl="1"/>
            <a:r>
              <a:rPr lang="en" sz="2000" i="1" dirty="0" smtClean="0"/>
              <a:t>&lt;</a:t>
            </a:r>
            <a:r>
              <a:rPr lang="en" sz="2000" i="1" dirty="0"/>
              <a:t>cat:Person, birthdate, cat:date&gt;: </a:t>
            </a:r>
            <a:r>
              <a:rPr lang="en" sz="2000" i="1" dirty="0" smtClean="0"/>
              <a:t>born</a:t>
            </a:r>
            <a:endParaRPr lang="en-US" sz="2000" i="1" dirty="0" smtClean="0"/>
          </a:p>
          <a:p>
            <a:r>
              <a:rPr lang="en" sz="2400" i="1" dirty="0" smtClean="0"/>
              <a:t>We </a:t>
            </a:r>
            <a:r>
              <a:rPr lang="en" sz="2400" i="1" dirty="0"/>
              <a:t>also store the frequency for this match indicating how </a:t>
            </a:r>
            <a:r>
              <a:rPr lang="en-US" sz="2400" i="1" dirty="0" smtClean="0"/>
              <a:t>many times it was observed.</a:t>
            </a:r>
            <a:endParaRPr lang="en-US" sz="2400" dirty="0"/>
          </a:p>
        </p:txBody>
      </p:sp>
      <p:sp>
        <p:nvSpPr>
          <p:cNvPr id="2" name="Date Placeholder 1"/>
          <p:cNvSpPr>
            <a:spLocks noGrp="1"/>
          </p:cNvSpPr>
          <p:nvPr>
            <p:ph type="dt" sz="half" idx="10"/>
          </p:nvPr>
        </p:nvSpPr>
        <p:spPr/>
        <p:txBody>
          <a:bodyPr/>
          <a:lstStyle/>
          <a:p>
            <a:r>
              <a:rPr lang="en-US" smtClean="0"/>
              <a:t>UCLA, CSD,  Spring 2014</a:t>
            </a:r>
            <a:endParaRPr lang="en-US"/>
          </a:p>
        </p:txBody>
      </p:sp>
      <p:sp>
        <p:nvSpPr>
          <p:cNvPr id="3" name="Footer Placeholder 2"/>
          <p:cNvSpPr>
            <a:spLocks noGrp="1"/>
          </p:cNvSpPr>
          <p:nvPr>
            <p:ph type="ftr" sz="quarter" idx="11"/>
          </p:nvPr>
        </p:nvSpPr>
        <p:spPr/>
        <p:txBody>
          <a:bodyPr/>
          <a:lstStyle/>
          <a:p>
            <a:r>
              <a:rPr lang="en-US" smtClean="0"/>
              <a:t>Hamid Mousavi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3680433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blinds(horizontal)">
                                      <p:cBhvr>
                                        <p:cTn id="7" dur="500"/>
                                        <p:tgtEl>
                                          <p:spTgt spid="8">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5" end="5"/>
                                            </p:txEl>
                                          </p:spTgt>
                                        </p:tgtEl>
                                        <p:attrNameLst>
                                          <p:attrName>style.visibility</p:attrName>
                                        </p:attrNameLst>
                                      </p:cBhvr>
                                      <p:to>
                                        <p:strVal val="visible"/>
                                      </p:to>
                                    </p:set>
                                    <p:animEffect transition="in" filter="blinds(horizontal)">
                                      <p:cBhvr>
                                        <p:cTn id="10" dur="500"/>
                                        <p:tgtEl>
                                          <p:spTgt spid="8">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animEffect transition="in" filter="blinds(horizontal)">
                                      <p:cBhvr>
                                        <p:cTn id="15" dur="500"/>
                                        <p:tgtEl>
                                          <p:spTgt spid="8">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
                                            <p:txEl>
                                              <p:pRg st="7" end="7"/>
                                            </p:txEl>
                                          </p:spTgt>
                                        </p:tgtEl>
                                        <p:attrNameLst>
                                          <p:attrName>style.visibility</p:attrName>
                                        </p:attrNameLst>
                                      </p:cBhvr>
                                      <p:to>
                                        <p:strVal val="visible"/>
                                      </p:to>
                                    </p:set>
                                    <p:animEffect transition="in" filter="blinds(horizontal)">
                                      <p:cBhvr>
                                        <p:cTn id="18" dur="500"/>
                                        <p:tgtEl>
                                          <p:spTgt spid="8">
                                            <p:txEl>
                                              <p:pRg st="7" end="7"/>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animEffect transition="in" filter="blinds(horizontal)">
                                      <p:cBhvr>
                                        <p:cTn id="21" dur="500"/>
                                        <p:tgtEl>
                                          <p:spTgt spid="8">
                                            <p:txEl>
                                              <p:pRg st="8" end="8"/>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
                                            <p:txEl>
                                              <p:pRg st="9" end="9"/>
                                            </p:txEl>
                                          </p:spTgt>
                                        </p:tgtEl>
                                        <p:attrNameLst>
                                          <p:attrName>style.visibility</p:attrName>
                                        </p:attrNameLst>
                                      </p:cBhvr>
                                      <p:to>
                                        <p:strVal val="visible"/>
                                      </p:to>
                                    </p:set>
                                    <p:animEffect transition="in" filter="blinds(horizontal)">
                                      <p:cBhvr>
                                        <p:cTn id="24"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8077200" cy="1066800"/>
          </a:xfrm>
        </p:spPr>
        <p:txBody>
          <a:bodyPr>
            <a:normAutofit/>
          </a:bodyPr>
          <a:lstStyle/>
          <a:p>
            <a:r>
              <a:rPr lang="en-US" sz="3600" b="1" dirty="0" smtClean="0">
                <a:cs typeface="Arial" pitchFamily="34" charset="0"/>
              </a:rPr>
              <a:t>Potential Attribute Synonyms (PAS)</a:t>
            </a:r>
            <a:endParaRPr lang="en-US" sz="3600" b="1" dirty="0"/>
          </a:p>
        </p:txBody>
      </p:sp>
      <p:sp>
        <p:nvSpPr>
          <p:cNvPr id="7" name="Content Placeholder 2"/>
          <p:cNvSpPr>
            <a:spLocks noGrp="1"/>
          </p:cNvSpPr>
          <p:nvPr>
            <p:ph idx="1"/>
          </p:nvPr>
        </p:nvSpPr>
        <p:spPr>
          <a:xfrm>
            <a:off x="990600" y="1066800"/>
            <a:ext cx="8153400" cy="5105400"/>
          </a:xfrm>
        </p:spPr>
        <p:txBody>
          <a:bodyPr>
            <a:normAutofit/>
          </a:bodyPr>
          <a:lstStyle/>
          <a:p>
            <a:pPr>
              <a:buClr>
                <a:schemeClr val="accent5">
                  <a:lumMod val="40000"/>
                  <a:lumOff val="60000"/>
                </a:schemeClr>
              </a:buClr>
            </a:pPr>
            <a:r>
              <a:rPr lang="en-US" sz="2400" dirty="0" smtClean="0">
                <a:cs typeface="Arial" pitchFamily="34" charset="0"/>
              </a:rPr>
              <a:t>The collection of all the aforementioned Potential Attribute Synonyms is called PAS.</a:t>
            </a:r>
          </a:p>
          <a:p>
            <a:pPr>
              <a:buClr>
                <a:schemeClr val="accent5">
                  <a:lumMod val="40000"/>
                  <a:lumOff val="60000"/>
                </a:schemeClr>
              </a:buClr>
            </a:pPr>
            <a:r>
              <a:rPr lang="en-US" sz="2400" dirty="0" smtClean="0">
                <a:cs typeface="Arial" pitchFamily="34" charset="0"/>
              </a:rPr>
              <a:t>PAS is generated by a one-pass algorithm that learns from:</a:t>
            </a:r>
          </a:p>
          <a:p>
            <a:pPr lvl="1">
              <a:buClr>
                <a:schemeClr val="accent5">
                  <a:lumMod val="40000"/>
                  <a:lumOff val="60000"/>
                </a:schemeClr>
              </a:buClr>
            </a:pPr>
            <a:r>
              <a:rPr lang="en-US" sz="2000" dirty="0" smtClean="0">
                <a:cs typeface="Arial" pitchFamily="34" charset="0"/>
              </a:rPr>
              <a:t>Existing matches in current KBs</a:t>
            </a:r>
          </a:p>
          <a:p>
            <a:pPr lvl="1">
              <a:buClr>
                <a:schemeClr val="accent5">
                  <a:lumMod val="40000"/>
                  <a:lumOff val="60000"/>
                </a:schemeClr>
              </a:buClr>
            </a:pPr>
            <a:r>
              <a:rPr lang="en-US" sz="2000" dirty="0" smtClean="0">
                <a:cs typeface="Arial" pitchFamily="34" charset="0"/>
              </a:rPr>
              <a:t>Multiple matching results from the IBminer system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989" y="3553352"/>
            <a:ext cx="7657011" cy="2618848"/>
          </a:xfrm>
          <a:prstGeom prst="rect">
            <a:avLst/>
          </a:prstGeom>
        </p:spPr>
      </p:pic>
      <p:sp>
        <p:nvSpPr>
          <p:cNvPr id="3" name="Date Placeholder 2"/>
          <p:cNvSpPr>
            <a:spLocks noGrp="1"/>
          </p:cNvSpPr>
          <p:nvPr>
            <p:ph type="dt" sz="half" idx="10"/>
          </p:nvPr>
        </p:nvSpPr>
        <p:spPr/>
        <p:txBody>
          <a:bodyPr/>
          <a:lstStyle/>
          <a:p>
            <a:r>
              <a:rPr lang="en-US" smtClean="0"/>
              <a:t>UCLA, CSD,  Spring 2014</a:t>
            </a:r>
            <a:endParaRPr lang="en-US" dirty="0"/>
          </a:p>
        </p:txBody>
      </p:sp>
      <p:sp>
        <p:nvSpPr>
          <p:cNvPr id="4" name="Footer Placeholder 3"/>
          <p:cNvSpPr>
            <a:spLocks noGrp="1"/>
          </p:cNvSpPr>
          <p:nvPr>
            <p:ph type="ftr" sz="quarter" idx="11"/>
          </p:nvPr>
        </p:nvSpPr>
        <p:spPr/>
        <p:txBody>
          <a:bodyPr/>
          <a:lstStyle/>
          <a:p>
            <a:r>
              <a:rPr lang="en-US" smtClean="0"/>
              <a:t>Hamid Mousavi</a:t>
            </a:r>
            <a:endParaRPr lang="en-US" dirty="0"/>
          </a:p>
        </p:txBody>
      </p:sp>
    </p:spTree>
    <p:extLst>
      <p:ext uri="{BB962C8B-B14F-4D97-AF65-F5344CB8AC3E}">
        <p14:creationId xmlns:p14="http://schemas.microsoft.com/office/powerpoint/2010/main" val="35938979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8" name="Text Placeholder 7"/>
          <p:cNvSpPr>
            <a:spLocks noGrp="1"/>
          </p:cNvSpPr>
          <p:nvPr>
            <p:ph type="body" idx="1"/>
          </p:nvPr>
        </p:nvSpPr>
        <p:spPr/>
        <p:txBody>
          <a:bodyPr/>
          <a:lstStyle/>
          <a:p>
            <a:endParaRPr lang="en-US"/>
          </a:p>
        </p:txBody>
      </p:sp>
      <p:sp>
        <p:nvSpPr>
          <p:cNvPr id="7" name="Title 6"/>
          <p:cNvSpPr>
            <a:spLocks noGrp="1"/>
          </p:cNvSpPr>
          <p:nvPr>
            <p:ph type="title"/>
          </p:nvPr>
        </p:nvSpPr>
        <p:spPr/>
        <p:txBody>
          <a:bodyPr/>
          <a:lstStyle/>
          <a:p>
            <a:r>
              <a:rPr lang="en-US" dirty="0" smtClean="0"/>
              <a:t>Results </a:t>
            </a:r>
            <a:endParaRPr lang="en-US" dirty="0"/>
          </a:p>
        </p:txBody>
      </p:sp>
    </p:spTree>
    <p:extLst>
      <p:ext uri="{BB962C8B-B14F-4D97-AF65-F5344CB8AC3E}">
        <p14:creationId xmlns:p14="http://schemas.microsoft.com/office/powerpoint/2010/main" val="34959083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Settings</a:t>
            </a:r>
            <a:endParaRPr lang="en-US" dirty="0"/>
          </a:p>
        </p:txBody>
      </p:sp>
      <p:sp>
        <p:nvSpPr>
          <p:cNvPr id="3" name="Content Placeholder 2"/>
          <p:cNvSpPr>
            <a:spLocks noGrp="1"/>
          </p:cNvSpPr>
          <p:nvPr>
            <p:ph idx="1"/>
          </p:nvPr>
        </p:nvSpPr>
        <p:spPr>
          <a:xfrm>
            <a:off x="1066800" y="990600"/>
            <a:ext cx="7866888" cy="5257800"/>
          </a:xfrm>
        </p:spPr>
        <p:txBody>
          <a:bodyPr>
            <a:noAutofit/>
          </a:bodyPr>
          <a:lstStyle/>
          <a:p>
            <a:r>
              <a:rPr lang="en-US" sz="2400" dirty="0" smtClean="0"/>
              <a:t>We used the 99% of text in all Wikipedia pages </a:t>
            </a:r>
          </a:p>
          <a:p>
            <a:pPr lvl="1"/>
            <a:r>
              <a:rPr lang="en-US" sz="2000" dirty="0" smtClean="0"/>
              <a:t>Max 200 sentence from pages</a:t>
            </a:r>
          </a:p>
          <a:p>
            <a:r>
              <a:rPr lang="en-US" sz="2400" dirty="0" smtClean="0"/>
              <a:t>Converting </a:t>
            </a:r>
            <a:r>
              <a:rPr lang="en-US" sz="2400" dirty="0"/>
              <a:t>text </a:t>
            </a:r>
            <a:r>
              <a:rPr lang="en-US" sz="2400" dirty="0" smtClean="0"/>
              <a:t>to </a:t>
            </a:r>
            <a:r>
              <a:rPr lang="en-US" sz="2400" dirty="0" err="1" smtClean="0"/>
              <a:t>TextGraph</a:t>
            </a:r>
            <a:r>
              <a:rPr lang="en-US" sz="2400" dirty="0" smtClean="0"/>
              <a:t> (Step a) and generating </a:t>
            </a:r>
            <a:r>
              <a:rPr lang="en-US" sz="2400" dirty="0"/>
              <a:t>Semantic </a:t>
            </a:r>
            <a:r>
              <a:rPr lang="en-US" sz="2400" dirty="0" smtClean="0"/>
              <a:t>Links </a:t>
            </a:r>
            <a:r>
              <a:rPr lang="en-US" sz="2400" dirty="0"/>
              <a:t>(Step </a:t>
            </a:r>
            <a:r>
              <a:rPr lang="en-US" sz="2400" dirty="0" smtClean="0"/>
              <a:t>b):</a:t>
            </a:r>
          </a:p>
          <a:p>
            <a:pPr lvl="1"/>
            <a:r>
              <a:rPr lang="en-US" sz="2000" dirty="0" smtClean="0"/>
              <a:t>UCLA’s Hoffman2 cluster (average 100 cores each with 8GB Ram)</a:t>
            </a:r>
          </a:p>
          <a:p>
            <a:pPr lvl="1"/>
            <a:r>
              <a:rPr lang="en-US" sz="2000" dirty="0" smtClean="0"/>
              <a:t>More than </a:t>
            </a:r>
            <a:r>
              <a:rPr lang="en-US" sz="2000" b="1" dirty="0" smtClean="0"/>
              <a:t>4.5 Billion Semantic Links</a:t>
            </a:r>
          </a:p>
          <a:p>
            <a:pPr lvl="1"/>
            <a:r>
              <a:rPr lang="en-US" sz="2000" dirty="0"/>
              <a:t>T</a:t>
            </a:r>
            <a:r>
              <a:rPr lang="en-US" sz="2000" dirty="0" smtClean="0"/>
              <a:t>ook a month</a:t>
            </a:r>
          </a:p>
          <a:p>
            <a:r>
              <a:rPr lang="en-US" sz="2400" dirty="0" smtClean="0"/>
              <a:t>Using only those semantic links for which the subject part matches the page title we performed (Step c).</a:t>
            </a:r>
          </a:p>
          <a:p>
            <a:pPr lvl="1"/>
            <a:r>
              <a:rPr lang="en-US" sz="2000" dirty="0" smtClean="0"/>
              <a:t>64-core machine with 256GB Memory</a:t>
            </a:r>
          </a:p>
          <a:p>
            <a:pPr lvl="1"/>
            <a:r>
              <a:rPr lang="en-US" sz="2000" b="1" dirty="0" smtClean="0"/>
              <a:t>251 Million </a:t>
            </a:r>
            <a:r>
              <a:rPr lang="en-US" sz="2000" dirty="0" smtClean="0"/>
              <a:t>links</a:t>
            </a:r>
          </a:p>
          <a:p>
            <a:pPr lvl="1"/>
            <a:r>
              <a:rPr lang="en-US" sz="2000" b="1" dirty="0" smtClean="0"/>
              <a:t>8.2 </a:t>
            </a:r>
            <a:r>
              <a:rPr lang="en-US" sz="2000" b="1" dirty="0"/>
              <a:t>Million </a:t>
            </a:r>
            <a:r>
              <a:rPr lang="en-US" sz="2000" dirty="0" smtClean="0"/>
              <a:t>matching links with exiting IBs</a:t>
            </a:r>
          </a:p>
          <a:p>
            <a:pPr lvl="1"/>
            <a:r>
              <a:rPr lang="en-US" sz="2000" dirty="0" smtClean="0"/>
              <a:t>More than </a:t>
            </a:r>
            <a:r>
              <a:rPr lang="en-US" sz="2000" b="1" dirty="0" smtClean="0"/>
              <a:t>67.3 Million PM </a:t>
            </a:r>
            <a:r>
              <a:rPr lang="en-US" sz="2000" dirty="0" smtClean="0"/>
              <a:t>patterns (not considering low frequent ones)</a:t>
            </a:r>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dirty="0"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42494882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Oval 158"/>
          <p:cNvSpPr/>
          <p:nvPr/>
        </p:nvSpPr>
        <p:spPr>
          <a:xfrm>
            <a:off x="4267200" y="1295400"/>
            <a:ext cx="4191000" cy="51054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Evaluation Strategy</a:t>
            </a:r>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Oval 6"/>
          <p:cNvSpPr/>
          <p:nvPr/>
        </p:nvSpPr>
        <p:spPr>
          <a:xfrm>
            <a:off x="1143000" y="1295400"/>
            <a:ext cx="4191000" cy="5105400"/>
          </a:xfrm>
          <a:prstGeom prst="ellipse">
            <a:avLst/>
          </a:prstGeom>
          <a:no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1143000" y="1295400"/>
            <a:ext cx="4191000" cy="5105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90800" y="1066800"/>
            <a:ext cx="14478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Semantic Links </a:t>
            </a:r>
            <a:endParaRPr lang="en-US" dirty="0"/>
          </a:p>
        </p:txBody>
      </p:sp>
      <p:sp>
        <p:nvSpPr>
          <p:cNvPr id="9" name="Oval 8"/>
          <p:cNvSpPr/>
          <p:nvPr/>
        </p:nvSpPr>
        <p:spPr>
          <a:xfrm>
            <a:off x="4267200" y="1295400"/>
            <a:ext cx="4191000" cy="5105400"/>
          </a:xfrm>
          <a:prstGeom prst="ellipse">
            <a:avLst/>
          </a:prstGeom>
          <a:no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62600" y="1066800"/>
            <a:ext cx="16002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Existing Summaries (Ti)</a:t>
            </a:r>
            <a:endParaRPr lang="en-US" dirty="0"/>
          </a:p>
        </p:txBody>
      </p:sp>
      <p:cxnSp>
        <p:nvCxnSpPr>
          <p:cNvPr id="11" name="Straight Arrow Connector 10"/>
          <p:cNvCxnSpPr/>
          <p:nvPr/>
        </p:nvCxnSpPr>
        <p:spPr>
          <a:xfrm flipV="1">
            <a:off x="4800600" y="1524000"/>
            <a:ext cx="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572000" y="1219200"/>
            <a:ext cx="502061" cy="369332"/>
          </a:xfrm>
          <a:prstGeom prst="rect">
            <a:avLst/>
          </a:prstGeom>
        </p:spPr>
        <p:txBody>
          <a:bodyPr wrap="none">
            <a:spAutoFit/>
          </a:bodyPr>
          <a:lstStyle/>
          <a:p>
            <a:r>
              <a:rPr lang="en-US" dirty="0" smtClean="0"/>
              <a:t>Tm</a:t>
            </a:r>
            <a:endParaRPr lang="en-US" dirty="0"/>
          </a:p>
        </p:txBody>
      </p:sp>
      <p:grpSp>
        <p:nvGrpSpPr>
          <p:cNvPr id="158" name="Group 157"/>
          <p:cNvGrpSpPr/>
          <p:nvPr/>
        </p:nvGrpSpPr>
        <p:grpSpPr>
          <a:xfrm>
            <a:off x="5257800" y="1981200"/>
            <a:ext cx="3048000" cy="4038600"/>
            <a:chOff x="5257800" y="1981200"/>
            <a:chExt cx="3048000" cy="4038600"/>
          </a:xfrm>
        </p:grpSpPr>
        <p:cxnSp>
          <p:nvCxnSpPr>
            <p:cNvPr id="64" name="Straight Connector 63"/>
            <p:cNvCxnSpPr/>
            <p:nvPr/>
          </p:nvCxnSpPr>
          <p:spPr>
            <a:xfrm>
              <a:off x="5486400" y="2133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172200" y="2057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858000" y="2209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5486400" y="2438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324600" y="2438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43600" y="2667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705600" y="2743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086600" y="2514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7239000" y="1981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086600" y="2895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6096000" y="2971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410200" y="2895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019800" y="2895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629400" y="2895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91400" y="2971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6019800" y="3200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6477000" y="3429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7239000" y="3505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620000" y="3276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7772400" y="2743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7620000" y="3657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629400" y="3733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5943600" y="3657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5562600" y="4038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248400" y="3962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934200" y="4114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6400800" y="4343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19800" y="4572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781800" y="4648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162800" y="4419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315200" y="3886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162800" y="4800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6172200" y="4876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86400" y="5181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6172200" y="5105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6858000" y="5257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86400" y="5486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6324600" y="5486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5943600" y="5715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705600" y="5791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086600" y="5562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7239000" y="5029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7086600" y="5943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6096000" y="6019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5410200" y="3200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410200" y="3505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7315200" y="4114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7772400" y="4343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924800" y="4648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7239000" y="4572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848600" y="3810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8001000" y="4114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410200" y="3276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791200" y="2286000"/>
              <a:ext cx="3810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5486400" y="4191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5334000" y="4724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5715000" y="4495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5715000" y="4876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5257800" y="5867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638800" y="5638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638800" y="6019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781800" y="3581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6934200" y="3886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867400" y="3505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629400" y="3048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6629400" y="4191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6781800" y="4495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7391400" y="5181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7543800" y="5486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61" name="Straight Arrow Connector 160"/>
          <p:cNvCxnSpPr/>
          <p:nvPr/>
        </p:nvCxnSpPr>
        <p:spPr>
          <a:xfrm>
            <a:off x="7924800" y="5105400"/>
            <a:ext cx="3810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4" name="Rectangle 163"/>
          <p:cNvSpPr/>
          <p:nvPr/>
        </p:nvSpPr>
        <p:spPr>
          <a:xfrm>
            <a:off x="7696200" y="5943600"/>
            <a:ext cx="1447800" cy="646331"/>
          </a:xfrm>
          <a:prstGeom prst="rect">
            <a:avLst/>
          </a:prstGeom>
        </p:spPr>
        <p:txBody>
          <a:bodyPr wrap="square">
            <a:spAutoFit/>
          </a:bodyPr>
          <a:lstStyle/>
          <a:p>
            <a:r>
              <a:rPr lang="en-US" dirty="0"/>
              <a:t>n</a:t>
            </a:r>
            <a:r>
              <a:rPr lang="en-US" dirty="0" smtClean="0"/>
              <a:t>ot covered in text</a:t>
            </a:r>
            <a:endParaRPr lang="en-US" dirty="0"/>
          </a:p>
        </p:txBody>
      </p:sp>
      <p:sp>
        <p:nvSpPr>
          <p:cNvPr id="165" name="Oval 164"/>
          <p:cNvSpPr/>
          <p:nvPr/>
        </p:nvSpPr>
        <p:spPr>
          <a:xfrm>
            <a:off x="1828800" y="1905000"/>
            <a:ext cx="3352800" cy="3962400"/>
          </a:xfrm>
          <a:prstGeom prst="ellipse">
            <a:avLst/>
          </a:prstGeom>
          <a:solidFill>
            <a:schemeClr val="bg2">
              <a:alpha val="23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0" name="Group 169"/>
          <p:cNvGrpSpPr/>
          <p:nvPr/>
        </p:nvGrpSpPr>
        <p:grpSpPr>
          <a:xfrm>
            <a:off x="1219200" y="1981200"/>
            <a:ext cx="3962400" cy="4038600"/>
            <a:chOff x="-1600200" y="2286000"/>
            <a:chExt cx="3962400" cy="4038600"/>
          </a:xfrm>
        </p:grpSpPr>
        <p:grpSp>
          <p:nvGrpSpPr>
            <p:cNvPr id="157" name="Group 156"/>
            <p:cNvGrpSpPr/>
            <p:nvPr/>
          </p:nvGrpSpPr>
          <p:grpSpPr>
            <a:xfrm>
              <a:off x="-1600200" y="2286000"/>
              <a:ext cx="3962400" cy="4038600"/>
              <a:chOff x="1295400" y="1981200"/>
              <a:chExt cx="3962400" cy="4038600"/>
            </a:xfrm>
          </p:grpSpPr>
          <p:cxnSp>
            <p:nvCxnSpPr>
              <p:cNvPr id="16" name="Straight Connector 15"/>
              <p:cNvCxnSpPr/>
              <p:nvPr/>
            </p:nvCxnSpPr>
            <p:spPr>
              <a:xfrm>
                <a:off x="2133600" y="2133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819400" y="2057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5200" y="2209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209800" y="2438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971800" y="2438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590800" y="2667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352800" y="2743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733800" y="2514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886200" y="1981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733800" y="2895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743200" y="2971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057400" y="2895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828800" y="3352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09800" y="3124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895600" y="3276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295400" y="3505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362200" y="3505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981200" y="3733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743200" y="3810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124200" y="3581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276600" y="3048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124200" y="3962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133600" y="4038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295400" y="3962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048000" y="4191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733800" y="4114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419600" y="4267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48000" y="4495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886200" y="4495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505200" y="4724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4495800" y="3124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419600" y="4572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953000" y="3886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648200" y="5105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657600" y="5029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971800" y="4953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362200" y="5181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48000" y="5105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733800" y="5257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362200" y="5486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200400" y="5486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819400" y="5715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276600" y="5791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810000" y="5562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114800" y="5029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962400" y="5943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971800" y="6019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286000" y="5943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4114800" y="2362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438400" y="4343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1752600" y="5334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1295400" y="4267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2133600" y="4495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286000" y="4800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828800" y="4724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962400" y="3124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419600" y="3352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572000" y="3657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886200" y="35814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800600" y="2971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622800" y="3505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4343400" y="3886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876800" y="46482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1676400" y="26670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3429000" y="33528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67" name="Straight Connector 166"/>
            <p:cNvCxnSpPr/>
            <p:nvPr/>
          </p:nvCxnSpPr>
          <p:spPr>
            <a:xfrm>
              <a:off x="1524000" y="4038600"/>
              <a:ext cx="304800"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8" name="Rectangle 167"/>
          <p:cNvSpPr/>
          <p:nvPr/>
        </p:nvSpPr>
        <p:spPr>
          <a:xfrm>
            <a:off x="2819400" y="5410200"/>
            <a:ext cx="14478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New Summaries </a:t>
            </a:r>
            <a:endParaRPr lang="en-US" dirty="0"/>
          </a:p>
        </p:txBody>
      </p:sp>
    </p:spTree>
    <p:extLst>
      <p:ext uri="{BB962C8B-B14F-4D97-AF65-F5344CB8AC3E}">
        <p14:creationId xmlns:p14="http://schemas.microsoft.com/office/powerpoint/2010/main" val="36467732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70"/>
                                        </p:tgtEl>
                                        <p:attrNameLst>
                                          <p:attrName>style.visibility</p:attrName>
                                        </p:attrNameLst>
                                      </p:cBhvr>
                                      <p:to>
                                        <p:strVal val="visible"/>
                                      </p:to>
                                    </p:set>
                                    <p:animEffect transition="in" filter="blinds(horizontal)">
                                      <p:cBhvr>
                                        <p:cTn id="14" dur="2000"/>
                                        <p:tgtEl>
                                          <p:spTgt spid="170"/>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158"/>
                                        </p:tgtEl>
                                        <p:attrNameLst>
                                          <p:attrName>style.visibility</p:attrName>
                                        </p:attrNameLst>
                                      </p:cBhvr>
                                      <p:to>
                                        <p:strVal val="visible"/>
                                      </p:to>
                                    </p:set>
                                    <p:animEffect transition="in" filter="blinds(horizontal)">
                                      <p:cBhvr>
                                        <p:cTn id="26" dur="2000"/>
                                        <p:tgtEl>
                                          <p:spTgt spid="158"/>
                                        </p:tgtEl>
                                      </p:cBhvr>
                                    </p:animEffect>
                                  </p:childTnLst>
                                </p:cTn>
                              </p:par>
                              <p:par>
                                <p:cTn id="27" presetID="3" presetClass="entr" presetSubtype="1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9"/>
                                        </p:tgtEl>
                                        <p:attrNameLst>
                                          <p:attrName>style.visibility</p:attrName>
                                        </p:attrNameLst>
                                      </p:cBhvr>
                                      <p:to>
                                        <p:strVal val="visible"/>
                                      </p:to>
                                    </p:set>
                                    <p:animEffect transition="in" filter="blinds(horizontal)">
                                      <p:cBhvr>
                                        <p:cTn id="37" dur="500"/>
                                        <p:tgtEl>
                                          <p:spTgt spid="15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60"/>
                                        </p:tgtEl>
                                        <p:attrNameLst>
                                          <p:attrName>style.visibility</p:attrName>
                                        </p:attrNameLst>
                                      </p:cBhvr>
                                      <p:to>
                                        <p:strVal val="visible"/>
                                      </p:to>
                                    </p:set>
                                    <p:animEffect transition="in" filter="blinds(horizontal)">
                                      <p:cBhvr>
                                        <p:cTn id="40" dur="500"/>
                                        <p:tgtEl>
                                          <p:spTgt spid="160"/>
                                        </p:tgtEl>
                                      </p:cBhvr>
                                    </p:animEffec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61"/>
                                        </p:tgtEl>
                                        <p:attrNameLst>
                                          <p:attrName>style.visibility</p:attrName>
                                        </p:attrNameLst>
                                      </p:cBhvr>
                                      <p:to>
                                        <p:strVal val="visible"/>
                                      </p:to>
                                    </p:set>
                                    <p:animEffect transition="in" filter="blinds(horizontal)">
                                      <p:cBhvr>
                                        <p:cTn id="44" dur="500"/>
                                        <p:tgtEl>
                                          <p:spTgt spid="16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64"/>
                                        </p:tgtEl>
                                        <p:attrNameLst>
                                          <p:attrName>style.visibility</p:attrName>
                                        </p:attrNameLst>
                                      </p:cBhvr>
                                      <p:to>
                                        <p:strVal val="visible"/>
                                      </p:to>
                                    </p:set>
                                    <p:animEffect transition="in" filter="blinds(horizontal)">
                                      <p:cBhvr>
                                        <p:cTn id="47" dur="500"/>
                                        <p:tgtEl>
                                          <p:spTgt spid="16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65"/>
                                        </p:tgtEl>
                                        <p:attrNameLst>
                                          <p:attrName>style.visibility</p:attrName>
                                        </p:attrNameLst>
                                      </p:cBhvr>
                                      <p:to>
                                        <p:strVal val="visible"/>
                                      </p:to>
                                    </p:set>
                                    <p:animEffect transition="in" filter="blinds(horizontal)">
                                      <p:cBhvr>
                                        <p:cTn id="52" dur="500"/>
                                        <p:tgtEl>
                                          <p:spTgt spid="165"/>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68"/>
                                        </p:tgtEl>
                                        <p:attrNameLst>
                                          <p:attrName>style.visibility</p:attrName>
                                        </p:attrNameLst>
                                      </p:cBhvr>
                                      <p:to>
                                        <p:strVal val="visible"/>
                                      </p:to>
                                    </p:set>
                                    <p:animEffect transition="in" filter="blinds(horizontal)">
                                      <p:cBhvr>
                                        <p:cTn id="5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7" grpId="0" animBg="1"/>
      <p:bldP spid="160" grpId="0" animBg="1"/>
      <p:bldP spid="8" grpId="0" animBg="1"/>
      <p:bldP spid="9" grpId="0" animBg="1"/>
      <p:bldP spid="10" grpId="0" animBg="1"/>
      <p:bldP spid="14" grpId="0"/>
      <p:bldP spid="164" grpId="0"/>
      <p:bldP spid="165" grpId="0" animBg="1"/>
      <p:bldP spid="16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 of attribute mapping</a:t>
            </a:r>
            <a:endParaRPr lang="en-US" dirty="0"/>
          </a:p>
        </p:txBody>
      </p:sp>
      <p:sp>
        <p:nvSpPr>
          <p:cNvPr id="3" name="Content Placeholder 2"/>
          <p:cNvSpPr>
            <a:spLocks noGrp="1"/>
          </p:cNvSpPr>
          <p:nvPr>
            <p:ph idx="1"/>
          </p:nvPr>
        </p:nvSpPr>
        <p:spPr/>
        <p:txBody>
          <a:bodyPr/>
          <a:lstStyle/>
          <a:p>
            <a:r>
              <a:rPr lang="en-US" sz="2800" dirty="0" smtClean="0"/>
              <a:t>Consider generated triples, say &lt;s, a, v&gt;, for which there exist a triple &lt;s, a’, v&gt; in the initial KB.</a:t>
            </a:r>
            <a:r>
              <a:rPr lang="en-US" dirty="0" smtClean="0"/>
              <a:t> </a:t>
            </a:r>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pic>
        <p:nvPicPr>
          <p:cNvPr id="8" name="Picture 7" descr="Precis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90800"/>
            <a:ext cx="5486400" cy="3540068"/>
          </a:xfrm>
          <a:prstGeom prst="rect">
            <a:avLst/>
          </a:prstGeom>
        </p:spPr>
      </p:pic>
    </p:spTree>
    <p:extLst>
      <p:ext uri="{BB962C8B-B14F-4D97-AF65-F5344CB8AC3E}">
        <p14:creationId xmlns:p14="http://schemas.microsoft.com/office/powerpoint/2010/main" val="18952269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 of the Web?</a:t>
            </a:r>
            <a:endParaRPr lang="en-US" dirty="0"/>
          </a:p>
        </p:txBody>
      </p:sp>
      <p:sp>
        <p:nvSpPr>
          <p:cNvPr id="3" name="Content Placeholder 2"/>
          <p:cNvSpPr>
            <a:spLocks noGrp="1"/>
          </p:cNvSpPr>
          <p:nvPr>
            <p:ph idx="1"/>
          </p:nvPr>
        </p:nvSpPr>
        <p:spPr>
          <a:xfrm>
            <a:off x="990600" y="990600"/>
            <a:ext cx="8001000" cy="5271655"/>
          </a:xfrm>
        </p:spPr>
        <p:txBody>
          <a:bodyPr>
            <a:normAutofit fontScale="77500" lnSpcReduction="20000"/>
          </a:bodyPr>
          <a:lstStyle/>
          <a:p>
            <a:r>
              <a:rPr lang="en-US" sz="3600" dirty="0" smtClean="0"/>
              <a:t>World </a:t>
            </a:r>
            <a:r>
              <a:rPr lang="en-US" sz="3600" dirty="0"/>
              <a:t>W</a:t>
            </a:r>
            <a:r>
              <a:rPr lang="en-US" sz="3600" dirty="0" smtClean="0"/>
              <a:t>ide Web is dominated mostly by textual documents.</a:t>
            </a:r>
          </a:p>
          <a:p>
            <a:r>
              <a:rPr lang="en-US" sz="3600" dirty="0" smtClean="0"/>
              <a:t>Semantic Web vision promises sophisticated applications, e.g.,</a:t>
            </a:r>
          </a:p>
          <a:p>
            <a:pPr lvl="1"/>
            <a:r>
              <a:rPr lang="en-US" sz="2900" dirty="0" smtClean="0"/>
              <a:t>Semantic search or querying,</a:t>
            </a:r>
          </a:p>
          <a:p>
            <a:pPr lvl="1"/>
            <a:r>
              <a:rPr lang="en-US" sz="2900" dirty="0" smtClean="0"/>
              <a:t>Question answering,</a:t>
            </a:r>
          </a:p>
          <a:p>
            <a:pPr lvl="1"/>
            <a:r>
              <a:rPr lang="en-US" sz="2900" dirty="0" smtClean="0"/>
              <a:t>Data mining.</a:t>
            </a:r>
          </a:p>
          <a:p>
            <a:r>
              <a:rPr lang="en-US" sz="3600" dirty="0" smtClean="0"/>
              <a:t>How? </a:t>
            </a:r>
          </a:p>
          <a:p>
            <a:pPr lvl="1"/>
            <a:r>
              <a:rPr lang="en-US" dirty="0" smtClean="0"/>
              <a:t>Manual annotation of the Web documents,</a:t>
            </a:r>
          </a:p>
          <a:p>
            <a:pPr lvl="1"/>
            <a:r>
              <a:rPr lang="en-US" dirty="0"/>
              <a:t>a</a:t>
            </a:r>
            <a:r>
              <a:rPr lang="en-US" dirty="0" smtClean="0"/>
              <a:t>nd providing structured summary for them</a:t>
            </a:r>
          </a:p>
          <a:p>
            <a:r>
              <a:rPr lang="en-US" sz="3600" dirty="0" smtClean="0"/>
              <a:t>Text mining is a more concrete and promising solution:</a:t>
            </a:r>
            <a:endParaRPr lang="en-US" dirty="0" smtClean="0"/>
          </a:p>
          <a:p>
            <a:pPr lvl="1"/>
            <a:r>
              <a:rPr lang="en-US" dirty="0" smtClean="0"/>
              <a:t>By automatically generating </a:t>
            </a:r>
            <a:r>
              <a:rPr lang="en-US" i="1" dirty="0" smtClean="0"/>
              <a:t>Structured Summaries</a:t>
            </a:r>
            <a:r>
              <a:rPr lang="en-US" dirty="0" smtClean="0"/>
              <a:t> </a:t>
            </a:r>
          </a:p>
          <a:p>
            <a:pPr lvl="1"/>
            <a:r>
              <a:rPr lang="en-US" dirty="0" smtClean="0"/>
              <a:t>By providing more advanced tools for crowdsourcing </a:t>
            </a:r>
          </a:p>
          <a:p>
            <a:pPr lvl="1"/>
            <a:endParaRPr lang="en-US" dirty="0" smtClean="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1828704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WholWiki-SecondaryMat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600" y="3371193"/>
            <a:ext cx="4267200" cy="2648607"/>
          </a:xfrm>
          <a:prstGeom prst="rect">
            <a:avLst/>
          </a:prstGeom>
        </p:spPr>
      </p:pic>
      <p:pic>
        <p:nvPicPr>
          <p:cNvPr id="3" name="Picture 2" descr="PR-WholWiki-BestM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 y="3382148"/>
            <a:ext cx="4267200" cy="2623685"/>
          </a:xfrm>
          <a:prstGeom prst="rect">
            <a:avLst/>
          </a:prstGeom>
        </p:spPr>
      </p:pic>
      <p:sp>
        <p:nvSpPr>
          <p:cNvPr id="2" name="Title 1"/>
          <p:cNvSpPr>
            <a:spLocks noGrp="1"/>
          </p:cNvSpPr>
          <p:nvPr>
            <p:ph type="title"/>
          </p:nvPr>
        </p:nvSpPr>
        <p:spPr>
          <a:xfrm>
            <a:off x="304800" y="304800"/>
            <a:ext cx="8610600" cy="838200"/>
          </a:xfrm>
          <a:solidFill>
            <a:schemeClr val="bg1"/>
          </a:solidFill>
        </p:spPr>
        <p:txBody>
          <a:bodyPr>
            <a:normAutofit/>
          </a:bodyPr>
          <a:lstStyle/>
          <a:p>
            <a:r>
              <a:rPr lang="en-US" sz="2800" b="1" dirty="0" smtClean="0"/>
              <a:t>The evaluation of </a:t>
            </a:r>
            <a:r>
              <a:rPr lang="en-US" sz="2800" dirty="0" smtClean="0"/>
              <a:t>final results by </a:t>
            </a:r>
            <a:r>
              <a:rPr lang="en-US" sz="2800" b="1" dirty="0" err="1" smtClean="0"/>
              <a:t>IBminer</a:t>
            </a:r>
            <a:endParaRPr lang="en-US" sz="2800" b="1" dirty="0"/>
          </a:p>
        </p:txBody>
      </p:sp>
      <p:sp>
        <p:nvSpPr>
          <p:cNvPr id="8" name="Text Placeholder 7"/>
          <p:cNvSpPr>
            <a:spLocks noGrp="1"/>
          </p:cNvSpPr>
          <p:nvPr>
            <p:ph type="body" idx="1"/>
          </p:nvPr>
        </p:nvSpPr>
        <p:spPr>
          <a:xfrm>
            <a:off x="304800" y="1318878"/>
            <a:ext cx="4175760" cy="738522"/>
          </a:xfrm>
        </p:spPr>
        <p:txBody>
          <a:bodyPr/>
          <a:lstStyle/>
          <a:p>
            <a:pPr algn="ctr"/>
            <a:r>
              <a:rPr lang="en-US" sz="1800" b="1" dirty="0" smtClean="0">
                <a:latin typeface="Arial" pitchFamily="34" charset="0"/>
                <a:cs typeface="Arial" pitchFamily="34" charset="0"/>
              </a:rPr>
              <a:t>Precision/Recall </a:t>
            </a:r>
          </a:p>
          <a:p>
            <a:pPr algn="ctr"/>
            <a:r>
              <a:rPr lang="en-US" sz="1800" b="1" dirty="0" smtClean="0">
                <a:latin typeface="Arial" pitchFamily="34" charset="0"/>
                <a:cs typeface="Arial" pitchFamily="34" charset="0"/>
              </a:rPr>
              <a:t>best matches</a:t>
            </a:r>
            <a:endParaRPr lang="en-US" b="1" dirty="0"/>
          </a:p>
        </p:txBody>
      </p:sp>
      <p:sp>
        <p:nvSpPr>
          <p:cNvPr id="10" name="Text Placeholder 9"/>
          <p:cNvSpPr>
            <a:spLocks noGrp="1"/>
          </p:cNvSpPr>
          <p:nvPr>
            <p:ph type="body" sz="half" idx="3"/>
          </p:nvPr>
        </p:nvSpPr>
        <p:spPr>
          <a:xfrm>
            <a:off x="4663440" y="1318878"/>
            <a:ext cx="4251960" cy="738522"/>
          </a:xfrm>
        </p:spPr>
        <p:txBody>
          <a:bodyPr>
            <a:noAutofit/>
          </a:bodyPr>
          <a:lstStyle/>
          <a:p>
            <a:pPr algn="ctr"/>
            <a:r>
              <a:rPr lang="en-US" sz="1800" b="1" dirty="0" smtClean="0">
                <a:latin typeface="Arial" pitchFamily="34" charset="0"/>
                <a:cs typeface="Arial" pitchFamily="34" charset="0"/>
              </a:rPr>
              <a:t/>
            </a:r>
            <a:br>
              <a:rPr lang="en-US" sz="1800" b="1" dirty="0" smtClean="0">
                <a:latin typeface="Arial" pitchFamily="34" charset="0"/>
                <a:cs typeface="Arial" pitchFamily="34" charset="0"/>
              </a:rPr>
            </a:br>
            <a:r>
              <a:rPr lang="en-US" sz="1800" b="1" dirty="0" smtClean="0">
                <a:latin typeface="Arial" pitchFamily="34" charset="0"/>
                <a:cs typeface="Arial" pitchFamily="34" charset="0"/>
              </a:rPr>
              <a:t>Precision/Recall </a:t>
            </a:r>
          </a:p>
          <a:p>
            <a:pPr algn="ctr"/>
            <a:r>
              <a:rPr lang="en-US" sz="1800" b="1" dirty="0" smtClean="0">
                <a:latin typeface="Arial" pitchFamily="34" charset="0"/>
                <a:cs typeface="Arial" pitchFamily="34" charset="0"/>
              </a:rPr>
              <a:t>secondary matches</a:t>
            </a:r>
          </a:p>
          <a:p>
            <a:endParaRPr lang="en-US" sz="1100"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cxnSp>
        <p:nvCxnSpPr>
          <p:cNvPr id="12" name="Straight Arrow Connector 11"/>
          <p:cNvCxnSpPr>
            <a:endCxn id="13" idx="2"/>
          </p:cNvCxnSpPr>
          <p:nvPr/>
        </p:nvCxnSpPr>
        <p:spPr>
          <a:xfrm flipH="1" flipV="1">
            <a:off x="6819900" y="2743200"/>
            <a:ext cx="8763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800600" y="2373868"/>
            <a:ext cx="4038600" cy="369332"/>
          </a:xfrm>
          <a:prstGeom prst="rect">
            <a:avLst/>
          </a:prstGeom>
          <a:noFill/>
        </p:spPr>
        <p:txBody>
          <a:bodyPr wrap="square" rtlCol="0">
            <a:spAutoFit/>
          </a:bodyPr>
          <a:lstStyle/>
          <a:p>
            <a:r>
              <a:rPr lang="en-US" dirty="0" smtClean="0"/>
              <a:t>3.2 </a:t>
            </a:r>
            <a:r>
              <a:rPr lang="en-US" dirty="0"/>
              <a:t>Million Correct </a:t>
            </a:r>
            <a:r>
              <a:rPr lang="en-US" dirty="0" smtClean="0"/>
              <a:t>Triples (Secondary)</a:t>
            </a:r>
            <a:endParaRPr lang="en-US" dirty="0"/>
          </a:p>
        </p:txBody>
      </p:sp>
      <p:cxnSp>
        <p:nvCxnSpPr>
          <p:cNvPr id="14" name="Straight Arrow Connector 13"/>
          <p:cNvCxnSpPr>
            <a:endCxn id="15" idx="2"/>
          </p:cNvCxnSpPr>
          <p:nvPr/>
        </p:nvCxnSpPr>
        <p:spPr>
          <a:xfrm flipH="1" flipV="1">
            <a:off x="2400300" y="2743200"/>
            <a:ext cx="41910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09600" y="2373868"/>
            <a:ext cx="3581400" cy="369332"/>
          </a:xfrm>
          <a:prstGeom prst="rect">
            <a:avLst/>
          </a:prstGeom>
          <a:noFill/>
        </p:spPr>
        <p:txBody>
          <a:bodyPr wrap="square" rtlCol="0">
            <a:spAutoFit/>
          </a:bodyPr>
          <a:lstStyle/>
          <a:p>
            <a:pPr algn="ctr"/>
            <a:r>
              <a:rPr lang="en-US" dirty="0" smtClean="0"/>
              <a:t>3.92 Million Correct Triples (Best)</a:t>
            </a:r>
          </a:p>
        </p:txBody>
      </p:sp>
    </p:spTree>
    <p:extLst>
      <p:ext uri="{BB962C8B-B14F-4D97-AF65-F5344CB8AC3E}">
        <p14:creationId xmlns:p14="http://schemas.microsoft.com/office/powerpoint/2010/main" val="488618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par>
                          <p:cTn id="11" fill="hold">
                            <p:stCondLst>
                              <p:cond delay="500"/>
                            </p:stCondLst>
                            <p:childTnLst>
                              <p:par>
                                <p:cTn id="12" presetID="3" presetClass="entr" presetSubtype="10" fill="hold" grpId="0" nodeType="afterEffect">
                                  <p:stCondLst>
                                    <p:cond delay="1000"/>
                                  </p:stCondLst>
                                  <p:childTnLst>
                                    <p:set>
                                      <p:cBhvr>
                                        <p:cTn id="13" dur="1" fill="hold">
                                          <p:stCondLst>
                                            <p:cond delay="0"/>
                                          </p:stCondLst>
                                        </p:cTn>
                                        <p:tgtEl>
                                          <p:spTgt spid="13"/>
                                        </p:tgtEl>
                                        <p:attrNameLst>
                                          <p:attrName>style.visibility</p:attrName>
                                        </p:attrNameLst>
                                      </p:cBhvr>
                                      <p:to>
                                        <p:strVal val="visible"/>
                                      </p:to>
                                    </p:set>
                                    <p:animEffect transition="in" filter="blinds(horizontal)">
                                      <p:cBhvr>
                                        <p:cTn id="14" dur="500"/>
                                        <p:tgtEl>
                                          <p:spTgt spid="13"/>
                                        </p:tgtEl>
                                      </p:cBhvr>
                                    </p:animEffect>
                                  </p:childTnLst>
                                </p:cTn>
                              </p:par>
                            </p:childTnLst>
                          </p:cTn>
                        </p:par>
                        <p:par>
                          <p:cTn id="15" fill="hold">
                            <p:stCondLst>
                              <p:cond delay="2000"/>
                            </p:stCondLst>
                            <p:childTnLst>
                              <p:par>
                                <p:cTn id="16" presetID="3" presetClass="entr" presetSubtype="10" fill="hold" nodeType="afterEffect">
                                  <p:stCondLst>
                                    <p:cond delay="100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is impressive?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Most of these pieces are not extractable with any of non-NLP based techniques</a:t>
            </a:r>
          </a:p>
          <a:p>
            <a:r>
              <a:rPr lang="en-US" dirty="0"/>
              <a:t>There is </a:t>
            </a:r>
            <a:r>
              <a:rPr lang="en-US" dirty="0" smtClean="0"/>
              <a:t>a small </a:t>
            </a:r>
            <a:r>
              <a:rPr lang="en-US" dirty="0"/>
              <a:t>overlap between </a:t>
            </a:r>
            <a:r>
              <a:rPr lang="en-US" dirty="0" err="1"/>
              <a:t>InfoBoxes</a:t>
            </a:r>
            <a:r>
              <a:rPr lang="en-US" dirty="0"/>
              <a:t> and the text. </a:t>
            </a:r>
          </a:p>
          <a:p>
            <a:pPr lvl="1"/>
            <a:r>
              <a:rPr lang="en-US" dirty="0"/>
              <a:t>Many numeric values in </a:t>
            </a:r>
            <a:r>
              <a:rPr lang="en-US" dirty="0" err="1"/>
              <a:t>InfoBoxes</a:t>
            </a:r>
            <a:r>
              <a:rPr lang="en-US" dirty="0"/>
              <a:t> (e.g. </a:t>
            </a:r>
            <a:r>
              <a:rPr lang="en-US" dirty="0" smtClean="0"/>
              <a:t>weight, longitude)</a:t>
            </a:r>
            <a:endParaRPr lang="en-US" dirty="0"/>
          </a:p>
          <a:p>
            <a:pPr lvl="1"/>
            <a:r>
              <a:rPr lang="en-US" dirty="0"/>
              <a:t>Many list information (e.g. list of movies for an actor</a:t>
            </a:r>
            <a:r>
              <a:rPr lang="en-US" dirty="0" smtClean="0"/>
              <a:t>)</a:t>
            </a:r>
          </a:p>
          <a:p>
            <a:r>
              <a:rPr lang="en-US" dirty="0"/>
              <a:t>Many pages do not provide any useful </a:t>
            </a:r>
            <a:r>
              <a:rPr lang="en-US" dirty="0" smtClean="0"/>
              <a:t>text</a:t>
            </a:r>
          </a:p>
          <a:p>
            <a:pPr lvl="1"/>
            <a:r>
              <a:rPr lang="en-US" dirty="0" smtClean="0"/>
              <a:t>42% of pages do not have </a:t>
            </a:r>
            <a:r>
              <a:rPr lang="en-US" i="1" dirty="0"/>
              <a:t>acceptable</a:t>
            </a:r>
            <a:r>
              <a:rPr lang="en-US" dirty="0"/>
              <a:t> text</a:t>
            </a:r>
          </a:p>
          <a:p>
            <a:pPr lvl="1"/>
            <a:r>
              <a:rPr lang="en-US" dirty="0" smtClean="0"/>
              <a:t>This implies 2.7 </a:t>
            </a:r>
            <a:r>
              <a:rPr lang="en-US" dirty="0"/>
              <a:t>new triples per </a:t>
            </a:r>
            <a:r>
              <a:rPr lang="en-US" dirty="0" smtClean="0"/>
              <a:t>page</a:t>
            </a:r>
          </a:p>
          <a:p>
            <a:r>
              <a:rPr lang="en-US" dirty="0"/>
              <a:t>12.2 </a:t>
            </a:r>
            <a:r>
              <a:rPr lang="en-US" dirty="0" smtClean="0"/>
              <a:t>M triples in Wikipedia’s is around</a:t>
            </a:r>
          </a:p>
          <a:p>
            <a:pPr lvl="1"/>
            <a:r>
              <a:rPr lang="en-US" dirty="0" smtClean="0"/>
              <a:t>58.2%  improvement in size</a:t>
            </a:r>
          </a:p>
          <a:p>
            <a:r>
              <a:rPr lang="en-US" dirty="0" smtClean="0"/>
              <a:t>Up to1.6 Million new triples for around 400K subjects with no structured summaries.</a:t>
            </a:r>
          </a:p>
          <a:p>
            <a:pPr lvl="1"/>
            <a:r>
              <a:rPr lang="en-US" dirty="0" smtClean="0"/>
              <a:t>These subjects now at least have a chance to be shown up in some search results</a:t>
            </a:r>
          </a:p>
          <a:p>
            <a:pPr lvl="1"/>
            <a:endParaRPr lang="en-US" dirty="0" smtClean="0"/>
          </a:p>
          <a:p>
            <a:endParaRPr lang="en-US" dirty="0" smtClean="0"/>
          </a:p>
          <a:p>
            <a:pPr marL="82296" indent="0">
              <a:buNone/>
            </a:pPr>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Right Arrow 6">
            <a:hlinkClick r:id="rId3" action="ppaction://hlinksldjump"/>
          </p:cNvPr>
          <p:cNvSpPr/>
          <p:nvPr/>
        </p:nvSpPr>
        <p:spPr>
          <a:xfrm>
            <a:off x="8534400" y="2209800"/>
            <a:ext cx="2286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8486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blinds(horizontal)">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blinds(horizontal)">
                                      <p:cBhvr>
                                        <p:cTn id="45" dur="500"/>
                                        <p:tgtEl>
                                          <p:spTgt spid="3">
                                            <p:txEl>
                                              <p:pRg st="9" end="9"/>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blinds(horizontal)">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Improvement in structured search results</a:t>
            </a:r>
            <a:endParaRPr lang="en-US" sz="3600" dirty="0"/>
          </a:p>
        </p:txBody>
      </p:sp>
      <p:sp>
        <p:nvSpPr>
          <p:cNvPr id="3" name="Content Placeholder 2"/>
          <p:cNvSpPr>
            <a:spLocks noGrp="1"/>
          </p:cNvSpPr>
          <p:nvPr>
            <p:ph idx="1"/>
          </p:nvPr>
        </p:nvSpPr>
        <p:spPr>
          <a:xfrm>
            <a:off x="914400" y="838200"/>
            <a:ext cx="8077200" cy="5410200"/>
          </a:xfrm>
        </p:spPr>
        <p:txBody>
          <a:bodyPr>
            <a:normAutofit/>
          </a:bodyPr>
          <a:lstStyle/>
          <a:p>
            <a:r>
              <a:rPr lang="en-US" sz="2400" dirty="0"/>
              <a:t>120 most popular </a:t>
            </a:r>
            <a:r>
              <a:rPr lang="en-US" sz="2400" dirty="0" smtClean="0"/>
              <a:t>queries are generated from Google Autocomplete System and converted to SPARQL. </a:t>
            </a:r>
          </a:p>
          <a:p>
            <a:r>
              <a:rPr lang="en-US" sz="2400" dirty="0" smtClean="0"/>
              <a:t>We provide the answers for these queries using</a:t>
            </a:r>
          </a:p>
          <a:p>
            <a:pPr lvl="1"/>
            <a:r>
              <a:rPr lang="en-US" sz="2000" dirty="0" smtClean="0"/>
              <a:t>Original </a:t>
            </a:r>
            <a:r>
              <a:rPr lang="en-US" sz="2000" dirty="0" err="1" smtClean="0"/>
              <a:t>DBpedia</a:t>
            </a:r>
            <a:r>
              <a:rPr lang="en-US" sz="2000" dirty="0" smtClean="0"/>
              <a:t> and</a:t>
            </a:r>
          </a:p>
          <a:p>
            <a:pPr lvl="1"/>
            <a:r>
              <a:rPr lang="en-US" sz="2000" dirty="0" err="1" smtClean="0"/>
              <a:t>IKBstore</a:t>
            </a:r>
            <a:endParaRPr lang="en-US" sz="2000" dirty="0" smtClean="0"/>
          </a:p>
          <a:p>
            <a:r>
              <a:rPr lang="en-US" sz="2400" dirty="0" smtClean="0"/>
              <a:t>We improve </a:t>
            </a:r>
            <a:r>
              <a:rPr lang="en-US" sz="2400" dirty="0" err="1" smtClean="0"/>
              <a:t>DBpedia</a:t>
            </a:r>
            <a:r>
              <a:rPr lang="en-US" sz="2400" dirty="0" smtClean="0"/>
              <a:t> by at least 53.3%. </a:t>
            </a:r>
            <a:r>
              <a:rPr lang="en-US" sz="2000" dirty="0" smtClean="0"/>
              <a:t>(</a:t>
            </a:r>
            <a:r>
              <a:rPr lang="en-US" sz="2000" dirty="0"/>
              <a:t>o</a:t>
            </a:r>
            <a:r>
              <a:rPr lang="en-US" sz="2000" dirty="0" smtClean="0"/>
              <a:t>nly using abstracts)</a:t>
            </a:r>
            <a:endParaRPr lang="en-US" sz="2400" dirty="0"/>
          </a:p>
          <a:p>
            <a:endParaRPr lang="en-US" sz="2400"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pic>
        <p:nvPicPr>
          <p:cNvPr id="7" name="Picture 6" descr="ComparisonWithDBpedi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3007"/>
            <a:ext cx="9144000" cy="2937793"/>
          </a:xfrm>
          <a:prstGeom prst="rect">
            <a:avLst/>
          </a:prstGeom>
        </p:spPr>
      </p:pic>
      <p:sp>
        <p:nvSpPr>
          <p:cNvPr id="8" name="Right Arrow 7">
            <a:hlinkClick r:id="rId4" action="ppaction://hlinksldjump"/>
          </p:cNvPr>
          <p:cNvSpPr/>
          <p:nvPr/>
        </p:nvSpPr>
        <p:spPr>
          <a:xfrm>
            <a:off x="7620000" y="1447800"/>
            <a:ext cx="2286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89053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CS</a:t>
            </a:r>
            <a:r>
              <a:rPr lang="en-US" baseline="30000" dirty="0" smtClean="0"/>
              <a:t>3</a:t>
            </a:r>
            <a:endParaRPr lang="en-US" baseline="30000" dirty="0"/>
          </a:p>
        </p:txBody>
      </p:sp>
      <p:sp>
        <p:nvSpPr>
          <p:cNvPr id="3" name="Content Placeholder 2"/>
          <p:cNvSpPr>
            <a:spLocks noGrp="1"/>
          </p:cNvSpPr>
          <p:nvPr>
            <p:ph idx="1"/>
          </p:nvPr>
        </p:nvSpPr>
        <p:spPr/>
        <p:txBody>
          <a:bodyPr/>
          <a:lstStyle/>
          <a:p>
            <a:r>
              <a:rPr lang="en-US" sz="2800" dirty="0" smtClean="0"/>
              <a:t>We ran CS</a:t>
            </a:r>
            <a:r>
              <a:rPr lang="en-US" sz="2800" baseline="30000" dirty="0" smtClean="0"/>
              <a:t>3</a:t>
            </a:r>
            <a:r>
              <a:rPr lang="en-US" sz="2800" dirty="0" smtClean="0"/>
              <a:t> over the exiting summaries:</a:t>
            </a:r>
          </a:p>
          <a:p>
            <a:pPr lvl="1"/>
            <a:r>
              <a:rPr lang="en-US" sz="2400" dirty="0" smtClean="0"/>
              <a:t>~6.8 Million PAS patterns from existing KBs</a:t>
            </a:r>
          </a:p>
          <a:p>
            <a:pPr lvl="1"/>
            <a:r>
              <a:rPr lang="en-US" sz="2400" dirty="0" smtClean="0"/>
              <a:t>~81.7 </a:t>
            </a:r>
            <a:r>
              <a:rPr lang="en-US" sz="2400" dirty="0"/>
              <a:t>Million PAS patterns from </a:t>
            </a:r>
            <a:r>
              <a:rPr lang="en-US" sz="2400" dirty="0" smtClean="0"/>
              <a:t>common Potential Maps</a:t>
            </a:r>
          </a:p>
          <a:p>
            <a:pPr lvl="1"/>
            <a:r>
              <a:rPr lang="en-US" sz="2400" dirty="0" smtClean="0"/>
              <a:t>7.5 million synonymous triples (with accuracy of 90%)</a:t>
            </a:r>
          </a:p>
          <a:p>
            <a:pPr lvl="2"/>
            <a:r>
              <a:rPr lang="en-US" sz="2000" dirty="0" smtClean="0"/>
              <a:t>4.3 new </a:t>
            </a:r>
            <a:r>
              <a:rPr lang="en-US" sz="2000" dirty="0"/>
              <a:t>synonymous </a:t>
            </a:r>
            <a:r>
              <a:rPr lang="en-US" sz="2000" dirty="0" smtClean="0"/>
              <a:t>triples</a:t>
            </a:r>
          </a:p>
          <a:p>
            <a:pPr marL="658368" lvl="2" indent="0">
              <a:buNone/>
            </a:pPr>
            <a:endParaRPr lang="en-US" dirty="0" smtClean="0"/>
          </a:p>
          <a:p>
            <a:pPr lvl="1"/>
            <a:endParaRPr lang="en-US" dirty="0" smtClean="0"/>
          </a:p>
          <a:p>
            <a:pPr lvl="1"/>
            <a:endParaRPr lang="en-US" dirty="0"/>
          </a:p>
          <a:p>
            <a:pPr lvl="1"/>
            <a:endParaRPr lang="en-US" dirty="0"/>
          </a:p>
          <a:p>
            <a:pPr lvl="1"/>
            <a:endParaRPr lang="en-US" dirty="0" smtClean="0"/>
          </a:p>
          <a:p>
            <a:pPr lvl="1"/>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pic>
        <p:nvPicPr>
          <p:cNvPr id="7" name="Picture 6" descr="PR-WholeWiki-Sy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230" y="3124200"/>
            <a:ext cx="5166770" cy="3175000"/>
          </a:xfrm>
          <a:prstGeom prst="rect">
            <a:avLst/>
          </a:prstGeom>
        </p:spPr>
      </p:pic>
    </p:spTree>
    <p:extLst>
      <p:ext uri="{BB962C8B-B14F-4D97-AF65-F5344CB8AC3E}">
        <p14:creationId xmlns:p14="http://schemas.microsoft.com/office/powerpoint/2010/main" val="3945651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nodeType="afterEffect">
                                  <p:stCondLst>
                                    <p:cond delay="100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blinds(horizontal)">
                                      <p:cBhvr>
                                        <p:cTn id="11" dur="500"/>
                                        <p:tgtEl>
                                          <p:spTgt spid="3">
                                            <p:txEl>
                                              <p:pRg st="3" end="3"/>
                                            </p:txEl>
                                          </p:spTgt>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Thank you Carlo</a:t>
            </a:r>
            <a:r>
              <a:rPr lang="en-US" dirty="0"/>
              <a:t> </a:t>
            </a:r>
            <a:r>
              <a:rPr lang="en-US" dirty="0" smtClean="0"/>
              <a:t>and</a:t>
            </a:r>
            <a:br>
              <a:rPr lang="en-US" dirty="0" smtClean="0"/>
            </a:br>
            <a:r>
              <a:rPr lang="en-US" dirty="0" smtClean="0"/>
              <a:t>Happy Birthday </a:t>
            </a:r>
            <a:endParaRPr lang="en-US" dirty="0"/>
          </a:p>
        </p:txBody>
      </p:sp>
      <p:sp>
        <p:nvSpPr>
          <p:cNvPr id="7" name="Text Placeholder 6"/>
          <p:cNvSpPr>
            <a:spLocks noGrp="1"/>
          </p:cNvSpPr>
          <p:nvPr>
            <p:ph type="body" idx="1"/>
          </p:nvPr>
        </p:nvSpPr>
        <p:spPr/>
        <p:txBody>
          <a:bodyPr/>
          <a:lstStyle/>
          <a:p>
            <a:r>
              <a:rPr lang="en-US" dirty="0" smtClean="0"/>
              <a:t>Questions?</a:t>
            </a:r>
            <a:endParaRPr lang="en-US" dirty="0"/>
          </a:p>
        </p:txBody>
      </p:sp>
      <p:sp>
        <p:nvSpPr>
          <p:cNvPr id="4" name="Footer Placeholder 3"/>
          <p:cNvSpPr>
            <a:spLocks noGrp="1"/>
          </p:cNvSpPr>
          <p:nvPr>
            <p:ph type="ftr" sz="quarter" idx="11"/>
          </p:nvPr>
        </p:nvSpPr>
        <p:spPr/>
        <p:txBody>
          <a:bodyPr/>
          <a:lstStyle/>
          <a:p>
            <a:r>
              <a:rPr lang="en-US" smtClean="0"/>
              <a:t>Hamid Mousavi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
        <p:nvSpPr>
          <p:cNvPr id="8" name="Date Placeholder 7"/>
          <p:cNvSpPr>
            <a:spLocks noGrp="1"/>
          </p:cNvSpPr>
          <p:nvPr>
            <p:ph type="dt" sz="half" idx="10"/>
          </p:nvPr>
        </p:nvSpPr>
        <p:spPr/>
        <p:txBody>
          <a:bodyPr/>
          <a:lstStyle/>
          <a:p>
            <a:r>
              <a:rPr lang="en-US" smtClean="0"/>
              <a:t>UCLA, CSD,  Spring 2014</a:t>
            </a:r>
            <a:endParaRPr lang="en-US"/>
          </a:p>
        </p:txBody>
      </p:sp>
    </p:spTree>
    <p:extLst>
      <p:ext uri="{BB962C8B-B14F-4D97-AF65-F5344CB8AC3E}">
        <p14:creationId xmlns:p14="http://schemas.microsoft.com/office/powerpoint/2010/main" val="81772155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Hamid Mousavi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
        <p:nvSpPr>
          <p:cNvPr id="6" name="Date Placeholder 5"/>
          <p:cNvSpPr>
            <a:spLocks noGrp="1"/>
          </p:cNvSpPr>
          <p:nvPr>
            <p:ph type="dt" sz="half" idx="10"/>
          </p:nvPr>
        </p:nvSpPr>
        <p:spPr/>
        <p:txBody>
          <a:bodyPr/>
          <a:lstStyle/>
          <a:p>
            <a:r>
              <a:rPr lang="en-US" smtClean="0"/>
              <a:t>UCLA, CSD,  Spring 2014</a:t>
            </a:r>
            <a:endParaRPr lang="en-US"/>
          </a:p>
        </p:txBody>
      </p:sp>
    </p:spTree>
    <p:extLst>
      <p:ext uri="{BB962C8B-B14F-4D97-AF65-F5344CB8AC3E}">
        <p14:creationId xmlns:p14="http://schemas.microsoft.com/office/powerpoint/2010/main" val="248573862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UCLA, CSD,  Spring 2014</a:t>
            </a:r>
            <a:endParaRPr lang="en-US"/>
          </a:p>
        </p:txBody>
      </p:sp>
      <p:sp>
        <p:nvSpPr>
          <p:cNvPr id="5" name="Footer Placeholder 4"/>
          <p:cNvSpPr>
            <a:spLocks noGrp="1"/>
          </p:cNvSpPr>
          <p:nvPr>
            <p:ph type="ftr" sz="quarter" idx="11"/>
          </p:nvPr>
        </p:nvSpPr>
        <p:spPr/>
        <p:txBody>
          <a:bodyPr/>
          <a:lstStyle/>
          <a:p>
            <a:r>
              <a:rPr lang="en-US" smtClean="0"/>
              <a:t>Hamid Mousavi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8" name="Text Placeholder 7"/>
          <p:cNvSpPr>
            <a:spLocks noGrp="1"/>
          </p:cNvSpPr>
          <p:nvPr>
            <p:ph type="body" idx="1"/>
          </p:nvPr>
        </p:nvSpPr>
        <p:spPr/>
        <p:txBody>
          <a:bodyPr/>
          <a:lstStyle/>
          <a:p>
            <a:r>
              <a:rPr lang="en-US" dirty="0" smtClean="0"/>
              <a:t>Putting all together</a:t>
            </a:r>
            <a:endParaRPr lang="en-US" dirty="0"/>
          </a:p>
        </p:txBody>
      </p:sp>
      <p:sp>
        <p:nvSpPr>
          <p:cNvPr id="7" name="Title 6"/>
          <p:cNvSpPr>
            <a:spLocks noGrp="1"/>
          </p:cNvSpPr>
          <p:nvPr>
            <p:ph type="title"/>
          </p:nvPr>
        </p:nvSpPr>
        <p:spPr/>
        <p:txBody>
          <a:bodyPr>
            <a:normAutofit/>
          </a:bodyPr>
          <a:lstStyle/>
          <a:p>
            <a:r>
              <a:rPr lang="en-US" sz="3600" dirty="0" smtClean="0"/>
              <a:t>Integrated Knowledge Base (</a:t>
            </a:r>
            <a:r>
              <a:rPr lang="en-US" sz="3600" dirty="0" err="1" smtClean="0"/>
              <a:t>IKBSotre</a:t>
            </a:r>
            <a:r>
              <a:rPr lang="en-US" sz="3600" dirty="0" smtClean="0"/>
              <a:t>)</a:t>
            </a:r>
            <a:endParaRPr lang="en-US" sz="3600" dirty="0"/>
          </a:p>
        </p:txBody>
      </p:sp>
    </p:spTree>
    <p:extLst>
      <p:ext uri="{BB962C8B-B14F-4D97-AF65-F5344CB8AC3E}">
        <p14:creationId xmlns:p14="http://schemas.microsoft.com/office/powerpoint/2010/main" val="382947310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249" y="1077048"/>
            <a:ext cx="1828922" cy="1132752"/>
          </a:xfrm>
          <a:prstGeom prst="rect">
            <a:avLst/>
          </a:prstGeom>
        </p:spPr>
      </p:pic>
      <p:pic>
        <p:nvPicPr>
          <p:cNvPr id="5" name="Picture 4" descr="yago_logo_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829" y="990600"/>
            <a:ext cx="2186771" cy="1129926"/>
          </a:xfrm>
          <a:prstGeom prst="rect">
            <a:avLst/>
          </a:prstGeom>
        </p:spPr>
      </p:pic>
      <p:pic>
        <p:nvPicPr>
          <p:cNvPr id="8" name="Picture 7"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2667000"/>
            <a:ext cx="2583882" cy="613672"/>
          </a:xfrm>
          <a:prstGeom prst="rect">
            <a:avLst/>
          </a:prstGeom>
        </p:spPr>
      </p:pic>
      <p:pic>
        <p:nvPicPr>
          <p:cNvPr id="11" name="Picture 10"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9277" y="1691470"/>
            <a:ext cx="1336793" cy="934265"/>
          </a:xfrm>
          <a:prstGeom prst="rect">
            <a:avLst/>
          </a:prstGeom>
        </p:spPr>
      </p:pic>
      <p:pic>
        <p:nvPicPr>
          <p:cNvPr id="12" name="Picture 11" descr="probaselogo.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540" y="2682314"/>
            <a:ext cx="1637422" cy="441392"/>
          </a:xfrm>
          <a:prstGeom prst="rect">
            <a:avLst/>
          </a:prstGeom>
        </p:spPr>
      </p:pic>
      <p:pic>
        <p:nvPicPr>
          <p:cNvPr id="13" name="Picture 12" descr="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2724" y="1752600"/>
            <a:ext cx="3091876" cy="699778"/>
          </a:xfrm>
          <a:prstGeom prst="rect">
            <a:avLst/>
          </a:prstGeom>
        </p:spPr>
      </p:pic>
      <p:pic>
        <p:nvPicPr>
          <p:cNvPr id="14" name="Picture 13" descr="imgr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0600" y="3581400"/>
            <a:ext cx="1371600" cy="939800"/>
          </a:xfrm>
          <a:prstGeom prst="rect">
            <a:avLst/>
          </a:prstGeom>
        </p:spPr>
      </p:pic>
      <p:pic>
        <p:nvPicPr>
          <p:cNvPr id="15" name="Picture 14" descr="imgres.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0992" y="3597636"/>
            <a:ext cx="1499590" cy="1126764"/>
          </a:xfrm>
          <a:prstGeom prst="rect">
            <a:avLst/>
          </a:prstGeom>
        </p:spPr>
      </p:pic>
      <p:pic>
        <p:nvPicPr>
          <p:cNvPr id="16" name="Picture 15" descr="logoGeoName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49751" y="5842869"/>
            <a:ext cx="2036449" cy="557931"/>
          </a:xfrm>
          <a:prstGeom prst="rect">
            <a:avLst/>
          </a:prstGeom>
        </p:spPr>
      </p:pic>
      <p:pic>
        <p:nvPicPr>
          <p:cNvPr id="17" name="Picture 16" descr="dblp-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77000" y="3429000"/>
            <a:ext cx="1754537" cy="1140449"/>
          </a:xfrm>
          <a:prstGeom prst="rect">
            <a:avLst/>
          </a:prstGeom>
        </p:spPr>
      </p:pic>
      <p:pic>
        <p:nvPicPr>
          <p:cNvPr id="19" name="Picture 18" descr="imgres.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11575" y="5181600"/>
            <a:ext cx="1684625" cy="598779"/>
          </a:xfrm>
          <a:prstGeom prst="rect">
            <a:avLst/>
          </a:prstGeom>
        </p:spPr>
      </p:pic>
      <p:grpSp>
        <p:nvGrpSpPr>
          <p:cNvPr id="22" name="Group 21"/>
          <p:cNvGrpSpPr/>
          <p:nvPr/>
        </p:nvGrpSpPr>
        <p:grpSpPr>
          <a:xfrm>
            <a:off x="5029200" y="5715000"/>
            <a:ext cx="1734499" cy="719047"/>
            <a:chOff x="2273302" y="5265077"/>
            <a:chExt cx="2345535" cy="1003300"/>
          </a:xfrm>
        </p:grpSpPr>
        <p:pic>
          <p:nvPicPr>
            <p:cNvPr id="20" name="Picture 19" descr="ur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73302" y="5265077"/>
              <a:ext cx="876300" cy="1003300"/>
            </a:xfrm>
            <a:prstGeom prst="rect">
              <a:avLst/>
            </a:prstGeom>
          </p:spPr>
        </p:pic>
        <p:pic>
          <p:nvPicPr>
            <p:cNvPr id="21" name="Picture 20" descr="ur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3737" y="5823877"/>
              <a:ext cx="1435100" cy="444500"/>
            </a:xfrm>
            <a:prstGeom prst="rect">
              <a:avLst/>
            </a:prstGeom>
          </p:spPr>
        </p:pic>
      </p:grpSp>
      <p:sp>
        <p:nvSpPr>
          <p:cNvPr id="25" name="TextBox 24"/>
          <p:cNvSpPr txBox="1"/>
          <p:nvPr/>
        </p:nvSpPr>
        <p:spPr>
          <a:xfrm>
            <a:off x="6934200" y="5845314"/>
            <a:ext cx="1737981" cy="707886"/>
          </a:xfrm>
          <a:prstGeom prst="rect">
            <a:avLst/>
          </a:prstGeom>
          <a:noFill/>
        </p:spPr>
        <p:txBody>
          <a:bodyPr wrap="square" rtlCol="0">
            <a:spAutoFit/>
          </a:bodyPr>
          <a:lstStyle/>
          <a:p>
            <a:r>
              <a:rPr lang="en-US" sz="2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The MIMIC II Database</a:t>
            </a:r>
            <a:endParaRPr lang="en-US" sz="2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26" name="Picture 25" descr="imgres.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95800" y="4114800"/>
            <a:ext cx="1169766" cy="779844"/>
          </a:xfrm>
          <a:prstGeom prst="rect">
            <a:avLst/>
          </a:prstGeom>
        </p:spPr>
      </p:pic>
      <p:pic>
        <p:nvPicPr>
          <p:cNvPr id="27" name="Picture 26" descr="imgres.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91000" y="3581400"/>
            <a:ext cx="1875084" cy="483619"/>
          </a:xfrm>
          <a:prstGeom prst="rect">
            <a:avLst/>
          </a:prstGeom>
        </p:spPr>
      </p:pic>
      <p:pic>
        <p:nvPicPr>
          <p:cNvPr id="30" name="Picture 29" descr="imgres.jp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76400" y="4800600"/>
            <a:ext cx="1542274" cy="491600"/>
          </a:xfrm>
          <a:prstGeom prst="rect">
            <a:avLst/>
          </a:prstGeom>
        </p:spPr>
      </p:pic>
      <p:cxnSp>
        <p:nvCxnSpPr>
          <p:cNvPr id="32" name="Straight Connector 31"/>
          <p:cNvCxnSpPr/>
          <p:nvPr/>
        </p:nvCxnSpPr>
        <p:spPr>
          <a:xfrm>
            <a:off x="1291865" y="3352800"/>
            <a:ext cx="7304205" cy="11442"/>
          </a:xfrm>
          <a:prstGeom prst="line">
            <a:avLst/>
          </a:prstGeom>
          <a:ln w="50800"/>
        </p:spPr>
        <p:style>
          <a:lnRef idx="2">
            <a:schemeClr val="accent1"/>
          </a:lnRef>
          <a:fillRef idx="0">
            <a:schemeClr val="accent1"/>
          </a:fillRef>
          <a:effectRef idx="1">
            <a:schemeClr val="accent1"/>
          </a:effectRef>
          <a:fontRef idx="minor">
            <a:schemeClr val="tx1"/>
          </a:fontRef>
        </p:style>
      </p:cxnSp>
      <p:sp>
        <p:nvSpPr>
          <p:cNvPr id="34" name="Title 1"/>
          <p:cNvSpPr>
            <a:spLocks noGrp="1"/>
          </p:cNvSpPr>
          <p:nvPr>
            <p:ph type="title"/>
          </p:nvPr>
        </p:nvSpPr>
        <p:spPr>
          <a:xfrm>
            <a:off x="1147729" y="76200"/>
            <a:ext cx="7620000" cy="799748"/>
          </a:xfrm>
        </p:spPr>
        <p:txBody>
          <a:bodyPr/>
          <a:lstStyle/>
          <a:p>
            <a:r>
              <a:rPr lang="en-US" sz="3200" dirty="0"/>
              <a:t>O</a:t>
            </a:r>
            <a:r>
              <a:rPr lang="en-US" sz="3200" dirty="0" smtClean="0"/>
              <a:t>ther sources of structured summaries</a:t>
            </a:r>
            <a:endParaRPr lang="en-US" sz="3200" dirty="0"/>
          </a:p>
        </p:txBody>
      </p:sp>
      <p:pic>
        <p:nvPicPr>
          <p:cNvPr id="35" name="Picture 34" descr="images.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46840" y="4343400"/>
            <a:ext cx="1492360" cy="497453"/>
          </a:xfrm>
          <a:prstGeom prst="rect">
            <a:avLst/>
          </a:prstGeom>
        </p:spPr>
      </p:pic>
      <p:sp>
        <p:nvSpPr>
          <p:cNvPr id="2" name="Date Placeholder 1"/>
          <p:cNvSpPr>
            <a:spLocks noGrp="1"/>
          </p:cNvSpPr>
          <p:nvPr>
            <p:ph type="dt" sz="half" idx="10"/>
          </p:nvPr>
        </p:nvSpPr>
        <p:spPr/>
        <p:txBody>
          <a:bodyPr/>
          <a:lstStyle/>
          <a:p>
            <a:r>
              <a:rPr lang="en-US" smtClean="0"/>
              <a:t>UCLA, CSD,  Spring 2014</a:t>
            </a:r>
            <a:endParaRPr lang="en-US" dirty="0"/>
          </a:p>
        </p:txBody>
      </p:sp>
      <p:sp>
        <p:nvSpPr>
          <p:cNvPr id="3" name="Footer Placeholder 2"/>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345698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500"/>
                                  </p:stCondLst>
                                  <p:childTnLst>
                                    <p:set>
                                      <p:cBhvr>
                                        <p:cTn id="31" dur="1" fill="hold">
                                          <p:stCondLst>
                                            <p:cond delay="0"/>
                                          </p:stCondLst>
                                        </p:cTn>
                                        <p:tgtEl>
                                          <p:spTgt spid="15"/>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500"/>
                                  </p:stCondLst>
                                  <p:childTnLst>
                                    <p:set>
                                      <p:cBhvr>
                                        <p:cTn id="34" dur="1" fill="hold">
                                          <p:stCondLst>
                                            <p:cond delay="0"/>
                                          </p:stCondLst>
                                        </p:cTn>
                                        <p:tgtEl>
                                          <p:spTgt spid="30"/>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50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1500"/>
                            </p:stCondLst>
                            <p:childTnLst>
                              <p:par>
                                <p:cTn id="39" presetID="1" presetClass="entr" presetSubtype="0" fill="hold" nodeType="afterEffect">
                                  <p:stCondLst>
                                    <p:cond delay="500"/>
                                  </p:stCondLst>
                                  <p:childTnLst>
                                    <p:set>
                                      <p:cBhvr>
                                        <p:cTn id="40" dur="1" fill="hold">
                                          <p:stCondLst>
                                            <p:cond delay="0"/>
                                          </p:stCondLst>
                                        </p:cTn>
                                        <p:tgtEl>
                                          <p:spTgt spid="22"/>
                                        </p:tgtEl>
                                        <p:attrNameLst>
                                          <p:attrName>style.visibility</p:attrName>
                                        </p:attrNameLst>
                                      </p:cBhvr>
                                      <p:to>
                                        <p:strVal val="visible"/>
                                      </p:to>
                                    </p:set>
                                  </p:childTnLst>
                                </p:cTn>
                              </p:par>
                            </p:childTnLst>
                          </p:cTn>
                        </p:par>
                        <p:par>
                          <p:cTn id="41" fill="hold">
                            <p:stCondLst>
                              <p:cond delay="2000"/>
                            </p:stCondLst>
                            <p:childTnLst>
                              <p:par>
                                <p:cTn id="42" presetID="1" presetClass="entr" presetSubtype="0" fill="hold" grpId="0" nodeType="afterEffect">
                                  <p:stCondLst>
                                    <p:cond delay="500"/>
                                  </p:stCondLst>
                                  <p:childTnLst>
                                    <p:set>
                                      <p:cBhvr>
                                        <p:cTn id="43" dur="1" fill="hold">
                                          <p:stCondLst>
                                            <p:cond delay="0"/>
                                          </p:stCondLst>
                                        </p:cTn>
                                        <p:tgtEl>
                                          <p:spTgt spid="25"/>
                                        </p:tgtEl>
                                        <p:attrNameLst>
                                          <p:attrName>style.visibility</p:attrName>
                                        </p:attrNameLst>
                                      </p:cBhvr>
                                      <p:to>
                                        <p:strVal val="visible"/>
                                      </p:to>
                                    </p:set>
                                  </p:childTnLst>
                                </p:cTn>
                              </p:par>
                            </p:childTnLst>
                          </p:cTn>
                        </p:par>
                        <p:par>
                          <p:cTn id="44" fill="hold">
                            <p:stCondLst>
                              <p:cond delay="2500"/>
                            </p:stCondLst>
                            <p:childTnLst>
                              <p:par>
                                <p:cTn id="45" presetID="1" presetClass="entr" presetSubtype="0" fill="hold" nodeType="afterEffect">
                                  <p:stCondLst>
                                    <p:cond delay="500"/>
                                  </p:stCondLst>
                                  <p:childTnLst>
                                    <p:set>
                                      <p:cBhvr>
                                        <p:cTn id="46" dur="1" fill="hold">
                                          <p:stCondLst>
                                            <p:cond delay="0"/>
                                          </p:stCondLst>
                                        </p:cTn>
                                        <p:tgtEl>
                                          <p:spTgt spid="17"/>
                                        </p:tgtEl>
                                        <p:attrNameLst>
                                          <p:attrName>style.visibility</p:attrName>
                                        </p:attrNameLst>
                                      </p:cBhvr>
                                      <p:to>
                                        <p:strVal val="visible"/>
                                      </p:to>
                                    </p:set>
                                  </p:childTnLst>
                                </p:cTn>
                              </p:par>
                            </p:childTnLst>
                          </p:cTn>
                        </p:par>
                        <p:par>
                          <p:cTn id="47" fill="hold">
                            <p:stCondLst>
                              <p:cond delay="3000"/>
                            </p:stCondLst>
                            <p:childTnLst>
                              <p:par>
                                <p:cTn id="48" presetID="1" presetClass="entr" presetSubtype="0" fill="hold" nodeType="afterEffect">
                                  <p:stCondLst>
                                    <p:cond delay="500"/>
                                  </p:stCondLst>
                                  <p:childTnLst>
                                    <p:set>
                                      <p:cBhvr>
                                        <p:cTn id="49" dur="1" fill="hold">
                                          <p:stCondLst>
                                            <p:cond delay="0"/>
                                          </p:stCondLst>
                                        </p:cTn>
                                        <p:tgtEl>
                                          <p:spTgt spid="35"/>
                                        </p:tgtEl>
                                        <p:attrNameLst>
                                          <p:attrName>style.visibility</p:attrName>
                                        </p:attrNameLst>
                                      </p:cBhvr>
                                      <p:to>
                                        <p:strVal val="visible"/>
                                      </p:to>
                                    </p:set>
                                  </p:childTnLst>
                                </p:cTn>
                              </p:par>
                            </p:childTnLst>
                          </p:cTn>
                        </p:par>
                        <p:par>
                          <p:cTn id="50" fill="hold">
                            <p:stCondLst>
                              <p:cond delay="3500"/>
                            </p:stCondLst>
                            <p:childTnLst>
                              <p:par>
                                <p:cTn id="51" presetID="3" presetClass="entr" presetSubtype="10" fill="hold" nodeType="afterEffect">
                                  <p:stCondLst>
                                    <p:cond delay="300"/>
                                  </p:stCondLst>
                                  <p:childTnLst>
                                    <p:set>
                                      <p:cBhvr>
                                        <p:cTn id="52" dur="1" fill="hold">
                                          <p:stCondLst>
                                            <p:cond delay="0"/>
                                          </p:stCondLst>
                                        </p:cTn>
                                        <p:tgtEl>
                                          <p:spTgt spid="16"/>
                                        </p:tgtEl>
                                        <p:attrNameLst>
                                          <p:attrName>style.visibility</p:attrName>
                                        </p:attrNameLst>
                                      </p:cBhvr>
                                      <p:to>
                                        <p:strVal val="visible"/>
                                      </p:to>
                                    </p:set>
                                    <p:animEffect transition="in" filter="blinds(horizontal)">
                                      <p:cBhvr>
                                        <p:cTn id="53" dur="500"/>
                                        <p:tgtEl>
                                          <p:spTgt spid="16"/>
                                        </p:tgtEl>
                                      </p:cBhvr>
                                    </p:animEffect>
                                  </p:childTnLst>
                                </p:cTn>
                              </p:par>
                            </p:childTnLst>
                          </p:cTn>
                        </p:par>
                        <p:par>
                          <p:cTn id="54" fill="hold">
                            <p:stCondLst>
                              <p:cond delay="4300"/>
                            </p:stCondLst>
                            <p:childTnLst>
                              <p:par>
                                <p:cTn id="55" presetID="1" presetClass="entr" presetSubtype="0" fill="hold" nodeType="afterEffect">
                                  <p:stCondLst>
                                    <p:cond delay="300"/>
                                  </p:stCondLst>
                                  <p:childTnLst>
                                    <p:set>
                                      <p:cBhvr>
                                        <p:cTn id="56" dur="1" fill="hold">
                                          <p:stCondLst>
                                            <p:cond delay="0"/>
                                          </p:stCondLst>
                                        </p:cTn>
                                        <p:tgtEl>
                                          <p:spTgt spid="27"/>
                                        </p:tgtEl>
                                        <p:attrNameLst>
                                          <p:attrName>style.visibility</p:attrName>
                                        </p:attrNameLst>
                                      </p:cBhvr>
                                      <p:to>
                                        <p:strVal val="visible"/>
                                      </p:to>
                                    </p:set>
                                  </p:childTnLst>
                                </p:cTn>
                              </p:par>
                            </p:childTnLst>
                          </p:cTn>
                        </p:par>
                        <p:par>
                          <p:cTn id="57" fill="hold">
                            <p:stCondLst>
                              <p:cond delay="4600"/>
                            </p:stCondLst>
                            <p:childTnLst>
                              <p:par>
                                <p:cTn id="58" presetID="1" presetClass="entr" presetSubtype="0" fill="hold" nodeType="afterEffect">
                                  <p:stCondLst>
                                    <p:cond delay="300"/>
                                  </p:stCondLst>
                                  <p:childTnLst>
                                    <p:set>
                                      <p:cBhvr>
                                        <p:cTn id="5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IKBstore</a:t>
            </a:r>
            <a:endParaRPr lang="en-US" dirty="0"/>
          </a:p>
        </p:txBody>
      </p:sp>
      <p:sp>
        <p:nvSpPr>
          <p:cNvPr id="8" name="Content Placeholder 7"/>
          <p:cNvSpPr>
            <a:spLocks noGrp="1"/>
          </p:cNvSpPr>
          <p:nvPr>
            <p:ph idx="1"/>
          </p:nvPr>
        </p:nvSpPr>
        <p:spPr/>
        <p:txBody>
          <a:bodyPr>
            <a:normAutofit fontScale="92500"/>
          </a:bodyPr>
          <a:lstStyle/>
          <a:p>
            <a:pPr>
              <a:spcBef>
                <a:spcPts val="600"/>
              </a:spcBef>
              <a:buClr>
                <a:schemeClr val="accent6">
                  <a:lumMod val="50000"/>
                </a:schemeClr>
              </a:buClr>
            </a:pPr>
            <a:r>
              <a:rPr lang="en-US" dirty="0" smtClean="0">
                <a:solidFill>
                  <a:schemeClr val="tx2">
                    <a:lumMod val="50000"/>
                  </a:schemeClr>
                </a:solidFill>
                <a:cs typeface="Arial" pitchFamily="34" charset="0"/>
              </a:rPr>
              <a:t>Task </a:t>
            </a:r>
            <a:r>
              <a:rPr lang="en-US" b="1" dirty="0" smtClean="0">
                <a:solidFill>
                  <a:schemeClr val="tx2">
                    <a:lumMod val="50000"/>
                  </a:schemeClr>
                </a:solidFill>
                <a:cs typeface="Arial" pitchFamily="34" charset="0"/>
              </a:rPr>
              <a:t>A</a:t>
            </a:r>
            <a:r>
              <a:rPr lang="en-US" dirty="0" smtClean="0">
                <a:solidFill>
                  <a:schemeClr val="tx2">
                    <a:lumMod val="50000"/>
                  </a:schemeClr>
                </a:solidFill>
                <a:cs typeface="Arial" pitchFamily="34" charset="0"/>
              </a:rPr>
              <a:t>) Integrating </a:t>
            </a:r>
            <a:r>
              <a:rPr lang="en-US" dirty="0">
                <a:solidFill>
                  <a:schemeClr val="tx2">
                    <a:lumMod val="50000"/>
                  </a:schemeClr>
                </a:solidFill>
                <a:cs typeface="Arial" pitchFamily="34" charset="0"/>
              </a:rPr>
              <a:t>several knowledge </a:t>
            </a:r>
            <a:r>
              <a:rPr lang="en-US" dirty="0" smtClean="0">
                <a:solidFill>
                  <a:schemeClr val="tx2">
                    <a:lumMod val="50000"/>
                  </a:schemeClr>
                </a:solidFill>
                <a:cs typeface="Arial" pitchFamily="34" charset="0"/>
              </a:rPr>
              <a:t>bases</a:t>
            </a:r>
          </a:p>
          <a:p>
            <a:pPr marL="813816" lvl="1" indent="-457200">
              <a:spcBef>
                <a:spcPts val="600"/>
              </a:spcBef>
              <a:buClr>
                <a:schemeClr val="accent6">
                  <a:lumMod val="50000"/>
                </a:schemeClr>
              </a:buClr>
            </a:pPr>
            <a:r>
              <a:rPr lang="en-US" dirty="0" smtClean="0">
                <a:solidFill>
                  <a:schemeClr val="tx2">
                    <a:lumMod val="50000"/>
                  </a:schemeClr>
                </a:solidFill>
                <a:cs typeface="Arial" pitchFamily="34" charset="0"/>
              </a:rPr>
              <a:t>Considering </a:t>
            </a:r>
            <a:r>
              <a:rPr lang="en-US" dirty="0" err="1" smtClean="0">
                <a:solidFill>
                  <a:schemeClr val="tx2">
                    <a:lumMod val="50000"/>
                  </a:schemeClr>
                </a:solidFill>
                <a:cs typeface="Arial" pitchFamily="34" charset="0"/>
              </a:rPr>
              <a:t>Wikidata</a:t>
            </a:r>
            <a:r>
              <a:rPr lang="en-US" dirty="0" smtClean="0">
                <a:solidFill>
                  <a:schemeClr val="tx2">
                    <a:lumMod val="50000"/>
                  </a:schemeClr>
                </a:solidFill>
                <a:cs typeface="Arial" pitchFamily="34" charset="0"/>
              </a:rPr>
              <a:t> as the starting point</a:t>
            </a:r>
          </a:p>
          <a:p>
            <a:pPr>
              <a:spcBef>
                <a:spcPts val="600"/>
              </a:spcBef>
              <a:buClr>
                <a:schemeClr val="accent6">
                  <a:lumMod val="50000"/>
                </a:schemeClr>
              </a:buClr>
            </a:pPr>
            <a:r>
              <a:rPr lang="en-US" dirty="0" smtClean="0">
                <a:solidFill>
                  <a:schemeClr val="tx2">
                    <a:lumMod val="50000"/>
                  </a:schemeClr>
                </a:solidFill>
                <a:cs typeface="Arial" pitchFamily="34" charset="0"/>
              </a:rPr>
              <a:t>Task </a:t>
            </a:r>
            <a:r>
              <a:rPr lang="en-US" b="1" dirty="0" smtClean="0">
                <a:solidFill>
                  <a:schemeClr val="tx2">
                    <a:lumMod val="50000"/>
                  </a:schemeClr>
                </a:solidFill>
                <a:cs typeface="Arial" pitchFamily="34" charset="0"/>
              </a:rPr>
              <a:t>B</a:t>
            </a:r>
            <a:r>
              <a:rPr lang="en-US" dirty="0" smtClean="0">
                <a:solidFill>
                  <a:schemeClr val="tx2">
                    <a:lumMod val="50000"/>
                  </a:schemeClr>
                </a:solidFill>
                <a:cs typeface="Arial" pitchFamily="34" charset="0"/>
              </a:rPr>
              <a:t>) </a:t>
            </a:r>
            <a:r>
              <a:rPr lang="en-US" dirty="0" smtClean="0">
                <a:solidFill>
                  <a:schemeClr val="tx2">
                    <a:lumMod val="50000"/>
                  </a:schemeClr>
                </a:solidFill>
              </a:rPr>
              <a:t>Resolving inconsistencies </a:t>
            </a:r>
          </a:p>
          <a:p>
            <a:pPr marL="813816" lvl="1" indent="-457200">
              <a:spcBef>
                <a:spcPts val="600"/>
              </a:spcBef>
              <a:buClr>
                <a:schemeClr val="accent6">
                  <a:lumMod val="50000"/>
                </a:schemeClr>
              </a:buClr>
            </a:pPr>
            <a:r>
              <a:rPr lang="en-US" dirty="0">
                <a:solidFill>
                  <a:schemeClr val="tx2">
                    <a:lumMod val="50000"/>
                  </a:schemeClr>
                </a:solidFill>
              </a:rPr>
              <a:t>T</a:t>
            </a:r>
            <a:r>
              <a:rPr lang="en-US" dirty="0" smtClean="0">
                <a:solidFill>
                  <a:schemeClr val="tx2">
                    <a:lumMod val="50000"/>
                  </a:schemeClr>
                </a:solidFill>
              </a:rPr>
              <a:t>hrough CS</a:t>
            </a:r>
            <a:r>
              <a:rPr lang="en-US" baseline="30000" dirty="0" smtClean="0">
                <a:solidFill>
                  <a:schemeClr val="tx2">
                    <a:lumMod val="50000"/>
                  </a:schemeClr>
                </a:solidFill>
              </a:rPr>
              <a:t>3</a:t>
            </a:r>
            <a:endParaRPr lang="en-US" baseline="30000" dirty="0" smtClean="0">
              <a:solidFill>
                <a:schemeClr val="tx2">
                  <a:lumMod val="50000"/>
                </a:schemeClr>
              </a:solidFill>
              <a:cs typeface="Arial" pitchFamily="34" charset="0"/>
            </a:endParaRPr>
          </a:p>
          <a:p>
            <a:pPr>
              <a:spcBef>
                <a:spcPts val="600"/>
              </a:spcBef>
              <a:buClr>
                <a:schemeClr val="accent6">
                  <a:lumMod val="50000"/>
                </a:schemeClr>
              </a:buClr>
            </a:pPr>
            <a:r>
              <a:rPr lang="en-US" dirty="0" smtClean="0">
                <a:solidFill>
                  <a:schemeClr val="tx2">
                    <a:lumMod val="50000"/>
                  </a:schemeClr>
                </a:solidFill>
                <a:cs typeface="Arial" pitchFamily="34" charset="0"/>
              </a:rPr>
              <a:t>Task </a:t>
            </a:r>
            <a:r>
              <a:rPr lang="en-US" b="1" dirty="0" smtClean="0">
                <a:solidFill>
                  <a:schemeClr val="tx2">
                    <a:lumMod val="50000"/>
                  </a:schemeClr>
                </a:solidFill>
                <a:cs typeface="Arial" pitchFamily="34" charset="0"/>
              </a:rPr>
              <a:t>C</a:t>
            </a:r>
            <a:r>
              <a:rPr lang="en-US" dirty="0" smtClean="0">
                <a:solidFill>
                  <a:schemeClr val="tx2">
                    <a:lumMod val="50000"/>
                  </a:schemeClr>
                </a:solidFill>
                <a:cs typeface="Arial" pitchFamily="34" charset="0"/>
              </a:rPr>
              <a:t>) </a:t>
            </a:r>
            <a:r>
              <a:rPr lang="en-US" dirty="0" smtClean="0">
                <a:solidFill>
                  <a:schemeClr val="tx2">
                    <a:lumMod val="50000"/>
                  </a:schemeClr>
                </a:solidFill>
              </a:rPr>
              <a:t>More structured summaries from text,</a:t>
            </a:r>
          </a:p>
          <a:p>
            <a:pPr marL="813816" lvl="1" indent="-457200">
              <a:spcBef>
                <a:spcPts val="600"/>
              </a:spcBef>
              <a:buClr>
                <a:schemeClr val="accent6">
                  <a:lumMod val="50000"/>
                </a:schemeClr>
              </a:buClr>
            </a:pPr>
            <a:r>
              <a:rPr lang="en-US" dirty="0" smtClean="0">
                <a:solidFill>
                  <a:schemeClr val="tx2">
                    <a:lumMod val="50000"/>
                  </a:schemeClr>
                </a:solidFill>
              </a:rPr>
              <a:t>By adding those </a:t>
            </a:r>
            <a:r>
              <a:rPr lang="en-US" dirty="0" err="1" smtClean="0">
                <a:solidFill>
                  <a:schemeClr val="tx2">
                    <a:lumMod val="50000"/>
                  </a:schemeClr>
                </a:solidFill>
              </a:rPr>
              <a:t>IBminer</a:t>
            </a:r>
            <a:r>
              <a:rPr lang="en-US" dirty="0" smtClean="0">
                <a:solidFill>
                  <a:schemeClr val="tx2">
                    <a:lumMod val="50000"/>
                  </a:schemeClr>
                </a:solidFill>
              </a:rPr>
              <a:t> generated</a:t>
            </a:r>
          </a:p>
          <a:p>
            <a:pPr>
              <a:spcBef>
                <a:spcPts val="600"/>
              </a:spcBef>
              <a:buClr>
                <a:schemeClr val="accent6">
                  <a:lumMod val="50000"/>
                </a:schemeClr>
              </a:buClr>
            </a:pPr>
            <a:r>
              <a:rPr lang="en-US" dirty="0" smtClean="0">
                <a:solidFill>
                  <a:schemeClr val="tx2">
                    <a:lumMod val="50000"/>
                  </a:schemeClr>
                </a:solidFill>
              </a:rPr>
              <a:t>Task </a:t>
            </a:r>
            <a:r>
              <a:rPr lang="en-US" b="1" dirty="0" smtClean="0">
                <a:solidFill>
                  <a:schemeClr val="tx2">
                    <a:lumMod val="50000"/>
                  </a:schemeClr>
                </a:solidFill>
              </a:rPr>
              <a:t>D</a:t>
            </a:r>
            <a:r>
              <a:rPr lang="en-US" dirty="0" smtClean="0">
                <a:solidFill>
                  <a:schemeClr val="tx2">
                    <a:lumMod val="50000"/>
                  </a:schemeClr>
                </a:solidFill>
              </a:rPr>
              <a:t>) Facilitating crowdsourcing to revise the structured summaries </a:t>
            </a:r>
          </a:p>
          <a:p>
            <a:pPr marL="813816" lvl="1" indent="-457200">
              <a:spcBef>
                <a:spcPts val="600"/>
              </a:spcBef>
              <a:buClr>
                <a:schemeClr val="accent6">
                  <a:lumMod val="50000"/>
                </a:schemeClr>
              </a:buClr>
            </a:pPr>
            <a:r>
              <a:rPr lang="en-US" dirty="0" smtClean="0">
                <a:solidFill>
                  <a:schemeClr val="tx2">
                    <a:lumMod val="50000"/>
                  </a:schemeClr>
                </a:solidFill>
              </a:rPr>
              <a:t>By allowing users to enter their knowledge in text</a:t>
            </a:r>
          </a:p>
          <a:p>
            <a:pPr marL="928116" lvl="1" indent="-571500">
              <a:spcBef>
                <a:spcPts val="600"/>
              </a:spcBef>
              <a:buClr>
                <a:schemeClr val="accent6">
                  <a:lumMod val="50000"/>
                </a:schemeClr>
              </a:buClr>
            </a:pPr>
            <a:endParaRPr lang="en-US" sz="4000" dirty="0"/>
          </a:p>
        </p:txBody>
      </p:sp>
      <p:sp>
        <p:nvSpPr>
          <p:cNvPr id="2" name="Date Placeholder 1"/>
          <p:cNvSpPr>
            <a:spLocks noGrp="1"/>
          </p:cNvSpPr>
          <p:nvPr>
            <p:ph type="dt" sz="half" idx="10"/>
          </p:nvPr>
        </p:nvSpPr>
        <p:spPr/>
        <p:txBody>
          <a:bodyPr/>
          <a:lstStyle/>
          <a:p>
            <a:r>
              <a:rPr lang="en-US" smtClean="0"/>
              <a:t>UCLA, CSD,  Spring 2014</a:t>
            </a:r>
            <a:endParaRPr lang="en-US"/>
          </a:p>
        </p:txBody>
      </p:sp>
      <p:sp>
        <p:nvSpPr>
          <p:cNvPr id="3" name="Footer Placeholder 2"/>
          <p:cNvSpPr>
            <a:spLocks noGrp="1"/>
          </p:cNvSpPr>
          <p:nvPr>
            <p:ph type="ftr" sz="quarter" idx="11"/>
          </p:nvPr>
        </p:nvSpPr>
        <p:spPr/>
        <p:txBody>
          <a:bodyPr/>
          <a:lstStyle/>
          <a:p>
            <a:r>
              <a:rPr lang="en-US" dirty="0" smtClean="0"/>
              <a:t>Hamid Mousavi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13075370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Task A: Initial integration </a:t>
            </a:r>
            <a:endParaRPr lang="en-US" dirty="0"/>
          </a:p>
        </p:txBody>
      </p:sp>
      <p:sp>
        <p:nvSpPr>
          <p:cNvPr id="3" name="Content Placeholder 2"/>
          <p:cNvSpPr>
            <a:spLocks noGrp="1"/>
          </p:cNvSpPr>
          <p:nvPr>
            <p:ph idx="1"/>
          </p:nvPr>
        </p:nvSpPr>
        <p:spPr/>
        <p:txBody>
          <a:bodyPr/>
          <a:lstStyle/>
          <a:p>
            <a:r>
              <a:rPr lang="en-US" sz="2800" dirty="0" smtClean="0"/>
              <a:t>Integrating the following structured summaries</a:t>
            </a:r>
          </a:p>
          <a:p>
            <a:r>
              <a:rPr lang="en-US" sz="2800" dirty="0" smtClean="0"/>
              <a:t>We also store the </a:t>
            </a:r>
            <a:r>
              <a:rPr lang="en-US" sz="2800" b="1" dirty="0" smtClean="0"/>
              <a:t>provenance</a:t>
            </a:r>
            <a:r>
              <a:rPr lang="en-US" sz="2800" dirty="0" smtClean="0"/>
              <a:t> of each triple </a:t>
            </a:r>
          </a:p>
          <a:p>
            <a:pPr marL="82296" indent="0">
              <a:buNone/>
            </a:pPr>
            <a:endParaRPr lang="en-US" dirty="0" smtClean="0"/>
          </a:p>
          <a:p>
            <a:pPr marL="402336" lvl="1" indent="0">
              <a:buNone/>
            </a:pPr>
            <a:r>
              <a:rPr lang="en-US" dirty="0" smtClean="0"/>
              <a:t> </a:t>
            </a:r>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762403961"/>
              </p:ext>
            </p:extLst>
          </p:nvPr>
        </p:nvGraphicFramePr>
        <p:xfrm>
          <a:off x="1524000" y="2362200"/>
          <a:ext cx="6400800" cy="3337560"/>
        </p:xfrm>
        <a:graphic>
          <a:graphicData uri="http://schemas.openxmlformats.org/drawingml/2006/table">
            <a:tbl>
              <a:tblPr firstRow="1" bandRow="1">
                <a:tableStyleId>{5DA37D80-6434-44D0-A028-1B22A696006F}</a:tableStyleId>
              </a:tblPr>
              <a:tblGrid>
                <a:gridCol w="1962912"/>
                <a:gridCol w="2228088"/>
                <a:gridCol w="2209800"/>
              </a:tblGrid>
              <a:tr h="370840">
                <a:tc>
                  <a:txBody>
                    <a:bodyPr/>
                    <a:lstStyle/>
                    <a:p>
                      <a:r>
                        <a:rPr lang="en-US" sz="1800" b="1" dirty="0">
                          <a:effectLst/>
                          <a:latin typeface="NimbusRomNo9L"/>
                        </a:rPr>
                        <a:t>Name </a:t>
                      </a:r>
                      <a:endParaRPr lang="en-US" sz="1800" b="1" dirty="0">
                        <a:effectLst/>
                      </a:endParaRPr>
                    </a:p>
                  </a:txBody>
                  <a:tcPr anchor="ctr"/>
                </a:tc>
                <a:tc>
                  <a:txBody>
                    <a:bodyPr/>
                    <a:lstStyle/>
                    <a:p>
                      <a:r>
                        <a:rPr lang="en-US" sz="1800" b="1" dirty="0">
                          <a:effectLst/>
                          <a:latin typeface="NimbusRomNo9L"/>
                        </a:rPr>
                        <a:t># of Entities (</a:t>
                      </a:r>
                      <a:r>
                        <a:rPr lang="en-US" sz="1800" b="1" dirty="0">
                          <a:effectLst/>
                          <a:latin typeface="CMR10"/>
                        </a:rPr>
                        <a:t>10</a:t>
                      </a:r>
                      <a:r>
                        <a:rPr lang="en-US" sz="1800" b="1" baseline="30000" dirty="0">
                          <a:effectLst/>
                          <a:latin typeface="CMR8"/>
                        </a:rPr>
                        <a:t>6</a:t>
                      </a:r>
                      <a:r>
                        <a:rPr lang="en-US" sz="1800" b="1" dirty="0">
                          <a:effectLst/>
                          <a:latin typeface="NimbusRomNo9L"/>
                        </a:rPr>
                        <a:t>) </a:t>
                      </a:r>
                      <a:endParaRPr lang="en-US" sz="1800" b="1" dirty="0">
                        <a:effectLst/>
                      </a:endParaRPr>
                    </a:p>
                  </a:txBody>
                  <a:tcPr anchor="ctr"/>
                </a:tc>
                <a:tc>
                  <a:txBody>
                    <a:bodyPr/>
                    <a:lstStyle/>
                    <a:p>
                      <a:r>
                        <a:rPr lang="en-US" sz="1800" b="1" dirty="0">
                          <a:effectLst/>
                          <a:latin typeface="NimbusRomNo9L"/>
                        </a:rPr>
                        <a:t># of Triples (</a:t>
                      </a:r>
                      <a:r>
                        <a:rPr lang="en-US" sz="1800" b="1" dirty="0">
                          <a:effectLst/>
                          <a:latin typeface="CMR10"/>
                        </a:rPr>
                        <a:t>10</a:t>
                      </a:r>
                      <a:r>
                        <a:rPr lang="en-US" sz="1800" b="1" baseline="30000" dirty="0">
                          <a:effectLst/>
                          <a:latin typeface="CMR8"/>
                        </a:rPr>
                        <a:t>6</a:t>
                      </a:r>
                      <a:r>
                        <a:rPr lang="en-US" sz="1800" b="1" dirty="0">
                          <a:effectLst/>
                          <a:latin typeface="NimbusRomNo9L"/>
                        </a:rPr>
                        <a:t>) </a:t>
                      </a:r>
                      <a:endParaRPr lang="en-US" sz="1800" b="1" dirty="0">
                        <a:effectLst/>
                      </a:endParaRPr>
                    </a:p>
                  </a:txBody>
                  <a:tcPr anchor="ctr"/>
                </a:tc>
              </a:tr>
              <a:tr h="370840">
                <a:tc>
                  <a:txBody>
                    <a:bodyPr/>
                    <a:lstStyle/>
                    <a:p>
                      <a:r>
                        <a:rPr lang="en-US" sz="1800" dirty="0" err="1" smtClean="0">
                          <a:effectLst/>
                          <a:latin typeface="NimbusRomNo9L"/>
                        </a:rPr>
                        <a:t>ConceptNet</a:t>
                      </a:r>
                      <a:r>
                        <a:rPr lang="en-US" sz="1800" dirty="0" smtClean="0">
                          <a:effectLst/>
                          <a:latin typeface="NimbusRomNo9L"/>
                        </a:rPr>
                        <a:t> </a:t>
                      </a:r>
                      <a:endParaRPr lang="en-US" sz="1800" dirty="0">
                        <a:effectLst/>
                      </a:endParaRPr>
                    </a:p>
                  </a:txBody>
                  <a:tcPr anchor="ctr"/>
                </a:tc>
                <a:tc>
                  <a:txBody>
                    <a:bodyPr/>
                    <a:lstStyle/>
                    <a:p>
                      <a:pPr algn="ctr"/>
                      <a:r>
                        <a:rPr lang="en-US" sz="1800" dirty="0">
                          <a:effectLst/>
                          <a:latin typeface="+mn-lt"/>
                        </a:rPr>
                        <a:t>0.30 </a:t>
                      </a:r>
                    </a:p>
                  </a:txBody>
                  <a:tcPr anchor="ctr"/>
                </a:tc>
                <a:tc>
                  <a:txBody>
                    <a:bodyPr/>
                    <a:lstStyle/>
                    <a:p>
                      <a:pPr algn="ctr"/>
                      <a:r>
                        <a:rPr lang="en-US" sz="1800" dirty="0">
                          <a:effectLst/>
                          <a:latin typeface="+mn-lt"/>
                        </a:rPr>
                        <a:t>1.6 </a:t>
                      </a:r>
                    </a:p>
                  </a:txBody>
                  <a:tcPr anchor="ctr"/>
                </a:tc>
              </a:tr>
              <a:tr h="370840">
                <a:tc>
                  <a:txBody>
                    <a:bodyPr/>
                    <a:lstStyle/>
                    <a:p>
                      <a:r>
                        <a:rPr lang="en-US" sz="1800" dirty="0" err="1" smtClean="0">
                          <a:effectLst/>
                          <a:latin typeface="NimbusRomNo9L"/>
                        </a:rPr>
                        <a:t>Dbpedia</a:t>
                      </a:r>
                      <a:endParaRPr lang="en-US" sz="1800" dirty="0">
                        <a:effectLst/>
                      </a:endParaRPr>
                    </a:p>
                  </a:txBody>
                  <a:tcPr anchor="ctr"/>
                </a:tc>
                <a:tc>
                  <a:txBody>
                    <a:bodyPr/>
                    <a:lstStyle/>
                    <a:p>
                      <a:pPr algn="ctr"/>
                      <a:r>
                        <a:rPr lang="en-US" sz="1800" dirty="0" smtClean="0">
                          <a:effectLst/>
                          <a:latin typeface="+mn-lt"/>
                        </a:rPr>
                        <a:t>4.4 </a:t>
                      </a:r>
                      <a:endParaRPr lang="en-US" sz="1800" dirty="0">
                        <a:effectLst/>
                        <a:latin typeface="+mn-lt"/>
                      </a:endParaRPr>
                    </a:p>
                  </a:txBody>
                  <a:tcPr anchor="ctr"/>
                </a:tc>
                <a:tc>
                  <a:txBody>
                    <a:bodyPr/>
                    <a:lstStyle/>
                    <a:p>
                      <a:pPr algn="ctr"/>
                      <a:r>
                        <a:rPr lang="en-US" sz="1800" dirty="0" smtClean="0">
                          <a:effectLst/>
                          <a:latin typeface="+mn-lt"/>
                        </a:rPr>
                        <a:t>55** </a:t>
                      </a:r>
                      <a:endParaRPr lang="en-US" sz="1800" dirty="0">
                        <a:effectLst/>
                        <a:latin typeface="+mn-lt"/>
                      </a:endParaRPr>
                    </a:p>
                  </a:txBody>
                  <a:tcPr anchor="ctr"/>
                </a:tc>
              </a:tr>
              <a:tr h="370840">
                <a:tc>
                  <a:txBody>
                    <a:bodyPr/>
                    <a:lstStyle/>
                    <a:p>
                      <a:r>
                        <a:rPr lang="en-US" sz="1800" dirty="0" err="1" smtClean="0">
                          <a:effectLst/>
                          <a:latin typeface="NimbusRomNo9L"/>
                        </a:rPr>
                        <a:t>Geonames</a:t>
                      </a:r>
                      <a:r>
                        <a:rPr lang="en-US" sz="1800" dirty="0" smtClean="0">
                          <a:effectLst/>
                          <a:latin typeface="NimbusRomNo9L"/>
                        </a:rPr>
                        <a:t> </a:t>
                      </a:r>
                      <a:endParaRPr lang="en-US" sz="1800" dirty="0">
                        <a:effectLs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mn-lt"/>
                        </a:rPr>
                        <a:t>8.3* </a:t>
                      </a:r>
                    </a:p>
                  </a:txBody>
                  <a:tcPr anchor="ctr"/>
                </a:tc>
                <a:tc>
                  <a:txBody>
                    <a:bodyPr/>
                    <a:lstStyle/>
                    <a:p>
                      <a:pPr algn="ctr"/>
                      <a:r>
                        <a:rPr lang="en-US" sz="1800" dirty="0">
                          <a:effectLst/>
                          <a:latin typeface="+mn-lt"/>
                        </a:rPr>
                        <a:t>90 </a:t>
                      </a:r>
                    </a:p>
                  </a:txBody>
                  <a:tcPr anchor="ctr"/>
                </a:tc>
              </a:tr>
              <a:tr h="370840">
                <a:tc>
                  <a:txBody>
                    <a:bodyPr/>
                    <a:lstStyle/>
                    <a:p>
                      <a:r>
                        <a:rPr lang="en-US" sz="1800" dirty="0" err="1" smtClean="0">
                          <a:effectLst/>
                          <a:latin typeface="NimbusRomNo9L"/>
                        </a:rPr>
                        <a:t>MusicBrainz</a:t>
                      </a:r>
                      <a:endParaRPr lang="en-US" sz="1800" dirty="0">
                        <a:effectLst/>
                      </a:endParaRPr>
                    </a:p>
                  </a:txBody>
                  <a:tcPr anchor="ctr"/>
                </a:tc>
                <a:tc>
                  <a:txBody>
                    <a:bodyPr/>
                    <a:lstStyle/>
                    <a:p>
                      <a:pPr algn="ctr"/>
                      <a:r>
                        <a:rPr lang="en-US" sz="1800" dirty="0" smtClean="0">
                          <a:effectLst/>
                          <a:latin typeface="+mn-lt"/>
                        </a:rPr>
                        <a:t>18.3* </a:t>
                      </a:r>
                      <a:endParaRPr lang="en-US" sz="1800" dirty="0">
                        <a:effectLst/>
                        <a:latin typeface="+mn-lt"/>
                      </a:endParaRPr>
                    </a:p>
                  </a:txBody>
                  <a:tcPr anchor="ctr"/>
                </a:tc>
                <a:tc>
                  <a:txBody>
                    <a:bodyPr/>
                    <a:lstStyle/>
                    <a:p>
                      <a:pPr algn="ctr"/>
                      <a:r>
                        <a:rPr lang="en-US" sz="1800" dirty="0" smtClean="0">
                          <a:effectLst/>
                          <a:latin typeface="+mn-lt"/>
                        </a:rPr>
                        <a:t>131</a:t>
                      </a:r>
                      <a:endParaRPr lang="en-US" sz="1800" dirty="0">
                        <a:effectLst/>
                        <a:latin typeface="+mn-lt"/>
                      </a:endParaRPr>
                    </a:p>
                  </a:txBody>
                  <a:tcPr anchor="ctr"/>
                </a:tc>
              </a:tr>
              <a:tr h="370840">
                <a:tc>
                  <a:txBody>
                    <a:bodyPr/>
                    <a:lstStyle/>
                    <a:p>
                      <a:r>
                        <a:rPr lang="en-US" sz="1800" dirty="0" smtClean="0">
                          <a:effectLst/>
                          <a:latin typeface="NimbusRomNo9L"/>
                        </a:rPr>
                        <a:t>NELL</a:t>
                      </a:r>
                      <a:endParaRPr lang="en-US" sz="1800" dirty="0">
                        <a:effectLst/>
                      </a:endParaRPr>
                    </a:p>
                  </a:txBody>
                  <a:tcPr anchor="ctr"/>
                </a:tc>
                <a:tc>
                  <a:txBody>
                    <a:bodyPr/>
                    <a:lstStyle/>
                    <a:p>
                      <a:pPr algn="ctr"/>
                      <a:r>
                        <a:rPr lang="en-US" sz="1800" dirty="0" smtClean="0">
                          <a:effectLst/>
                          <a:latin typeface="+mn-lt"/>
                        </a:rPr>
                        <a:t>4.34* </a:t>
                      </a:r>
                      <a:endParaRPr lang="en-US" sz="1800" dirty="0">
                        <a:effectLst/>
                        <a:latin typeface="+mn-lt"/>
                      </a:endParaRPr>
                    </a:p>
                  </a:txBody>
                  <a:tcPr anchor="ctr"/>
                </a:tc>
                <a:tc>
                  <a:txBody>
                    <a:bodyPr/>
                    <a:lstStyle/>
                    <a:p>
                      <a:pPr algn="ctr"/>
                      <a:r>
                        <a:rPr lang="en-US" sz="1800" dirty="0" smtClean="0">
                          <a:effectLst/>
                          <a:latin typeface="+mn-lt"/>
                        </a:rPr>
                        <a:t>50</a:t>
                      </a:r>
                      <a:endParaRPr lang="en-US" sz="1800" dirty="0">
                        <a:effectLst/>
                        <a:latin typeface="+mn-lt"/>
                      </a:endParaRPr>
                    </a:p>
                  </a:txBody>
                  <a:tcPr anchor="ctr"/>
                </a:tc>
              </a:tr>
              <a:tr h="370840">
                <a:tc>
                  <a:txBody>
                    <a:bodyPr/>
                    <a:lstStyle/>
                    <a:p>
                      <a:r>
                        <a:rPr lang="en-US" sz="1800" dirty="0" err="1" smtClean="0">
                          <a:effectLst/>
                          <a:latin typeface="NimbusRomNo9L"/>
                        </a:rPr>
                        <a:t>OpenCyc</a:t>
                      </a:r>
                      <a:endParaRPr lang="en-US" sz="1800" dirty="0">
                        <a:effectLst/>
                      </a:endParaRPr>
                    </a:p>
                  </a:txBody>
                  <a:tcPr anchor="ctr"/>
                </a:tc>
                <a:tc>
                  <a:txBody>
                    <a:bodyPr/>
                    <a:lstStyle/>
                    <a:p>
                      <a:pPr algn="ctr"/>
                      <a:r>
                        <a:rPr lang="en-US" sz="1800">
                          <a:effectLst/>
                          <a:latin typeface="+mn-lt"/>
                        </a:rPr>
                        <a:t>0.24 </a:t>
                      </a:r>
                    </a:p>
                  </a:txBody>
                  <a:tcPr anchor="ctr"/>
                </a:tc>
                <a:tc>
                  <a:txBody>
                    <a:bodyPr/>
                    <a:lstStyle/>
                    <a:p>
                      <a:pPr algn="ctr"/>
                      <a:r>
                        <a:rPr lang="en-US" sz="1800" dirty="0">
                          <a:effectLst/>
                          <a:latin typeface="+mn-lt"/>
                        </a:rPr>
                        <a:t>2.1 </a:t>
                      </a:r>
                    </a:p>
                  </a:txBody>
                  <a:tcPr anchor="ctr"/>
                </a:tc>
              </a:tr>
              <a:tr h="370840">
                <a:tc>
                  <a:txBody>
                    <a:bodyPr/>
                    <a:lstStyle/>
                    <a:p>
                      <a:r>
                        <a:rPr lang="tr-TR" sz="1800" dirty="0" smtClean="0">
                          <a:effectLst/>
                          <a:latin typeface="NimbusRomNo9L"/>
                        </a:rPr>
                        <a:t>YaGo2</a:t>
                      </a:r>
                      <a:endParaRPr lang="tr-TR" sz="1800" dirty="0">
                        <a:effectLst/>
                      </a:endParaRPr>
                    </a:p>
                  </a:txBody>
                  <a:tcPr anchor="ctr"/>
                </a:tc>
                <a:tc>
                  <a:txBody>
                    <a:bodyPr/>
                    <a:lstStyle/>
                    <a:p>
                      <a:pPr algn="ctr"/>
                      <a:r>
                        <a:rPr lang="en-US" sz="1800" dirty="0">
                          <a:effectLst/>
                          <a:latin typeface="+mn-lt"/>
                        </a:rPr>
                        <a:t>2.64 </a:t>
                      </a:r>
                    </a:p>
                  </a:txBody>
                  <a:tcPr anchor="ctr"/>
                </a:tc>
                <a:tc>
                  <a:txBody>
                    <a:bodyPr/>
                    <a:lstStyle/>
                    <a:p>
                      <a:pPr algn="ctr"/>
                      <a:r>
                        <a:rPr lang="en-US" sz="1800" dirty="0">
                          <a:effectLst/>
                          <a:latin typeface="+mn-lt"/>
                        </a:rPr>
                        <a:t>124 </a:t>
                      </a:r>
                    </a:p>
                  </a:txBody>
                  <a:tcPr anchor="ctr"/>
                </a:tc>
              </a:tr>
              <a:tr h="370840">
                <a:tc>
                  <a:txBody>
                    <a:bodyPr/>
                    <a:lstStyle/>
                    <a:p>
                      <a:r>
                        <a:rPr lang="tr-TR" sz="1800" dirty="0" err="1" smtClean="0">
                          <a:effectLst/>
                        </a:rPr>
                        <a:t>WikiData</a:t>
                      </a:r>
                      <a:endParaRPr lang="tr-TR" sz="1800" dirty="0">
                        <a:effectLst/>
                      </a:endParaRPr>
                    </a:p>
                  </a:txBody>
                  <a:tcPr anchor="ctr"/>
                </a:tc>
                <a:tc>
                  <a:txBody>
                    <a:bodyPr/>
                    <a:lstStyle/>
                    <a:p>
                      <a:pPr algn="ctr"/>
                      <a:r>
                        <a:rPr lang="en-US" sz="1800" dirty="0" smtClean="0">
                          <a:effectLst/>
                          <a:latin typeface="+mn-lt"/>
                        </a:rPr>
                        <a:t>4.4</a:t>
                      </a:r>
                    </a:p>
                  </a:txBody>
                  <a:tcPr anchor="ctr"/>
                </a:tc>
                <a:tc>
                  <a:txBody>
                    <a:bodyPr/>
                    <a:lstStyle/>
                    <a:p>
                      <a:pPr algn="ctr"/>
                      <a:r>
                        <a:rPr lang="en-US" sz="1800" dirty="0" smtClean="0">
                          <a:effectLst/>
                          <a:latin typeface="+mn-lt"/>
                        </a:rPr>
                        <a:t>12.2</a:t>
                      </a:r>
                      <a:endParaRPr lang="en-US" sz="1800" dirty="0">
                        <a:effectLst/>
                        <a:latin typeface="+mn-lt"/>
                      </a:endParaRPr>
                    </a:p>
                  </a:txBody>
                  <a:tcPr anchor="ctr"/>
                </a:tc>
              </a:tr>
            </a:tbl>
          </a:graphicData>
        </a:graphic>
      </p:graphicFrame>
      <p:sp>
        <p:nvSpPr>
          <p:cNvPr id="8" name="TextBox 7"/>
          <p:cNvSpPr txBox="1"/>
          <p:nvPr/>
        </p:nvSpPr>
        <p:spPr>
          <a:xfrm>
            <a:off x="1447800" y="5715000"/>
            <a:ext cx="5913523" cy="523220"/>
          </a:xfrm>
          <a:prstGeom prst="rect">
            <a:avLst/>
          </a:prstGeom>
          <a:noFill/>
        </p:spPr>
        <p:txBody>
          <a:bodyPr wrap="none" rtlCol="0">
            <a:spAutoFit/>
          </a:bodyPr>
          <a:lstStyle/>
          <a:p>
            <a:r>
              <a:rPr lang="en-US" sz="1400" dirty="0" smtClean="0"/>
              <a:t>*Only those which has a corresponding subject in </a:t>
            </a:r>
            <a:r>
              <a:rPr lang="en-US" sz="1400" dirty="0" err="1" smtClean="0"/>
              <a:t>wikipedia</a:t>
            </a:r>
            <a:r>
              <a:rPr lang="en-US" sz="1400" dirty="0" smtClean="0"/>
              <a:t> are added for now</a:t>
            </a:r>
          </a:p>
          <a:p>
            <a:r>
              <a:rPr lang="en-US" sz="1400" dirty="0" smtClean="0"/>
              <a:t>*This is only the </a:t>
            </a:r>
            <a:r>
              <a:rPr lang="en-US" sz="1400" dirty="0" err="1" smtClean="0"/>
              <a:t>InfoBox</a:t>
            </a:r>
            <a:r>
              <a:rPr lang="en-US" sz="1400" dirty="0" smtClean="0"/>
              <a:t>-like triples in </a:t>
            </a:r>
            <a:r>
              <a:rPr lang="en-US" sz="1400" dirty="0" err="1" smtClean="0"/>
              <a:t>DBpedia</a:t>
            </a:r>
            <a:endParaRPr lang="en-US" sz="1400" dirty="0"/>
          </a:p>
        </p:txBody>
      </p:sp>
    </p:spTree>
    <p:extLst>
      <p:ext uri="{BB962C8B-B14F-4D97-AF65-F5344CB8AC3E}">
        <p14:creationId xmlns:p14="http://schemas.microsoft.com/office/powerpoint/2010/main" val="154575734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UCLA, CSD,  Spring 2014</a:t>
            </a:r>
            <a:endParaRPr lang="en-US"/>
          </a:p>
        </p:txBody>
      </p:sp>
      <p:sp>
        <p:nvSpPr>
          <p:cNvPr id="5" name="Footer Placeholder 4"/>
          <p:cNvSpPr>
            <a:spLocks noGrp="1"/>
          </p:cNvSpPr>
          <p:nvPr>
            <p:ph type="ftr" sz="quarter" idx="11"/>
          </p:nvPr>
        </p:nvSpPr>
        <p:spPr/>
        <p:txBody>
          <a:bodyPr/>
          <a:lstStyle/>
          <a:p>
            <a:r>
              <a:rPr lang="en-US" smtClean="0"/>
              <a:t>Hamid Mousavi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9" name="Text Placeholder 8"/>
          <p:cNvSpPr>
            <a:spLocks noGrp="1"/>
          </p:cNvSpPr>
          <p:nvPr>
            <p:ph type="body" idx="1"/>
          </p:nvPr>
        </p:nvSpPr>
        <p:spPr/>
        <p:txBody>
          <a:bodyPr/>
          <a:lstStyle/>
          <a:p>
            <a:endParaRPr lang="en-US" dirty="0"/>
          </a:p>
        </p:txBody>
      </p:sp>
      <p:sp>
        <p:nvSpPr>
          <p:cNvPr id="8" name="Title 7"/>
          <p:cNvSpPr>
            <a:spLocks noGrp="1"/>
          </p:cNvSpPr>
          <p:nvPr>
            <p:ph type="title"/>
          </p:nvPr>
        </p:nvSpPr>
        <p:spPr/>
        <p:txBody>
          <a:bodyPr/>
          <a:lstStyle/>
          <a:p>
            <a:r>
              <a:rPr lang="en-US" dirty="0" smtClean="0"/>
              <a:t>Structured Summaries</a:t>
            </a:r>
            <a:endParaRPr lang="en-US" dirty="0"/>
          </a:p>
        </p:txBody>
      </p:sp>
    </p:spTree>
    <p:extLst>
      <p:ext uri="{BB962C8B-B14F-4D97-AF65-F5344CB8AC3E}">
        <p14:creationId xmlns:p14="http://schemas.microsoft.com/office/powerpoint/2010/main" val="12348712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Task B: </a:t>
            </a:r>
            <a:r>
              <a:rPr lang="en-US" sz="3200" dirty="0" smtClean="0"/>
              <a:t>Inconsistencies &amp; Synonyms</a:t>
            </a:r>
            <a:endParaRPr lang="en-US" sz="3600" dirty="0"/>
          </a:p>
        </p:txBody>
      </p:sp>
      <p:sp>
        <p:nvSpPr>
          <p:cNvPr id="7" name="Content Placeholder 2"/>
          <p:cNvSpPr>
            <a:spLocks noGrp="1"/>
          </p:cNvSpPr>
          <p:nvPr>
            <p:ph idx="1"/>
          </p:nvPr>
        </p:nvSpPr>
        <p:spPr/>
        <p:txBody>
          <a:bodyPr>
            <a:normAutofit/>
          </a:bodyPr>
          <a:lstStyle/>
          <a:p>
            <a:pPr>
              <a:buClr>
                <a:srgbClr val="002060"/>
              </a:buClr>
            </a:pPr>
            <a:r>
              <a:rPr lang="en-US" sz="2400" dirty="0" smtClean="0">
                <a:cs typeface="Arial" pitchFamily="34" charset="0"/>
              </a:rPr>
              <a:t>In order to e</a:t>
            </a:r>
            <a:r>
              <a:rPr lang="en-US" sz="2400" dirty="0" smtClean="0"/>
              <a:t>liminate duplication, align attributes, and reduce inconsistency of the initial KB we use the </a:t>
            </a:r>
            <a:r>
              <a:rPr lang="en-US" sz="2400" dirty="0" smtClean="0">
                <a:cs typeface="Arial" pitchFamily="34" charset="0"/>
              </a:rPr>
              <a:t> Context-aware Synonym Suggestion System (CS3)</a:t>
            </a:r>
          </a:p>
          <a:p>
            <a:pPr lvl="1">
              <a:buClr>
                <a:srgbClr val="002060"/>
              </a:buClr>
            </a:pPr>
            <a:r>
              <a:rPr lang="en-US" sz="2000" dirty="0" smtClean="0"/>
              <a:t>The initial </a:t>
            </a:r>
            <a:r>
              <a:rPr lang="en-US" sz="2000" dirty="0"/>
              <a:t>KB </a:t>
            </a:r>
            <a:r>
              <a:rPr lang="en-US" sz="2000" dirty="0" smtClean="0"/>
              <a:t>is expanded with more frequently used attribute names.</a:t>
            </a:r>
          </a:p>
          <a:p>
            <a:pPr lvl="1">
              <a:buClr>
                <a:srgbClr val="002060"/>
              </a:buClr>
            </a:pPr>
            <a:r>
              <a:rPr lang="en-US" sz="2000" dirty="0" smtClean="0"/>
              <a:t>This often results in entities and categories being merged.</a:t>
            </a:r>
          </a:p>
          <a:p>
            <a:pPr lvl="1">
              <a:buClr>
                <a:srgbClr val="002060"/>
              </a:buClr>
            </a:pPr>
            <a:r>
              <a:rPr lang="en-US" sz="2000" dirty="0" smtClean="0"/>
              <a:t>4.3 synonymous triples will be added to the system after this phase</a:t>
            </a:r>
            <a:endParaRPr lang="en-US" sz="2000" dirty="0"/>
          </a:p>
          <a:p>
            <a:pPr>
              <a:buClr>
                <a:schemeClr val="accent5">
                  <a:lumMod val="40000"/>
                  <a:lumOff val="60000"/>
                </a:schemeClr>
              </a:buClr>
            </a:pPr>
            <a:endParaRPr lang="en-US" sz="2400" dirty="0"/>
          </a:p>
          <a:p>
            <a:pPr>
              <a:buClr>
                <a:schemeClr val="accent5">
                  <a:lumMod val="40000"/>
                  <a:lumOff val="60000"/>
                </a:schemeClr>
              </a:buClr>
            </a:pPr>
            <a:endParaRPr lang="en-US" sz="2400" dirty="0" smtClean="0">
              <a:latin typeface="Arial" pitchFamily="34" charset="0"/>
              <a:cs typeface="Arial" pitchFamily="34" charset="0"/>
            </a:endParaRPr>
          </a:p>
        </p:txBody>
      </p:sp>
      <p:sp>
        <p:nvSpPr>
          <p:cNvPr id="3" name="Date Placeholder 2"/>
          <p:cNvSpPr>
            <a:spLocks noGrp="1"/>
          </p:cNvSpPr>
          <p:nvPr>
            <p:ph type="dt" sz="half" idx="10"/>
          </p:nvPr>
        </p:nvSpPr>
        <p:spPr/>
        <p:txBody>
          <a:bodyPr/>
          <a:lstStyle/>
          <a:p>
            <a:r>
              <a:rPr lang="en-US" smtClean="0"/>
              <a:t>UCLA, CSD,  Spring 2014</a:t>
            </a:r>
            <a:endParaRPr lang="en-US" dirty="0"/>
          </a:p>
        </p:txBody>
      </p:sp>
      <p:sp>
        <p:nvSpPr>
          <p:cNvPr id="4" name="Footer Placeholder 3"/>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99240344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   Task C: Completing our KB/DB</a:t>
            </a:r>
            <a:endParaRPr lang="en-US" sz="3600" dirty="0"/>
          </a:p>
        </p:txBody>
      </p:sp>
      <p:sp>
        <p:nvSpPr>
          <p:cNvPr id="7" name="Content Placeholder 2"/>
          <p:cNvSpPr>
            <a:spLocks noGrp="1"/>
          </p:cNvSpPr>
          <p:nvPr>
            <p:ph idx="1"/>
          </p:nvPr>
        </p:nvSpPr>
        <p:spPr/>
        <p:txBody>
          <a:bodyPr>
            <a:normAutofit/>
          </a:bodyPr>
          <a:lstStyle/>
          <a:p>
            <a:pPr>
              <a:buClr>
                <a:schemeClr val="accent5">
                  <a:lumMod val="40000"/>
                  <a:lumOff val="60000"/>
                </a:schemeClr>
              </a:buClr>
            </a:pPr>
            <a:r>
              <a:rPr lang="en-US" sz="2800" dirty="0" smtClean="0">
                <a:cs typeface="Arial" pitchFamily="34" charset="0"/>
              </a:rPr>
              <a:t>Completing </a:t>
            </a:r>
            <a:r>
              <a:rPr lang="en-US" sz="2800" dirty="0">
                <a:cs typeface="Arial" pitchFamily="34" charset="0"/>
              </a:rPr>
              <a:t>the integrated </a:t>
            </a:r>
            <a:r>
              <a:rPr lang="en-US" sz="2800" dirty="0" smtClean="0">
                <a:cs typeface="Arial" pitchFamily="34" charset="0"/>
              </a:rPr>
              <a:t>KB/DB </a:t>
            </a:r>
            <a:r>
              <a:rPr lang="en-US" sz="2800" dirty="0">
                <a:cs typeface="Arial" pitchFamily="34" charset="0"/>
              </a:rPr>
              <a:t>by extracting more </a:t>
            </a:r>
            <a:r>
              <a:rPr lang="en-US" sz="2800" dirty="0" smtClean="0">
                <a:cs typeface="Arial" pitchFamily="34" charset="0"/>
              </a:rPr>
              <a:t>facts From free text.</a:t>
            </a:r>
          </a:p>
          <a:p>
            <a:pPr lvl="1">
              <a:buClr>
                <a:schemeClr val="accent5">
                  <a:lumMod val="40000"/>
                  <a:lumOff val="60000"/>
                </a:schemeClr>
              </a:buClr>
            </a:pPr>
            <a:r>
              <a:rPr lang="en-US" sz="2400" dirty="0" smtClean="0">
                <a:cs typeface="Arial" pitchFamily="34" charset="0"/>
              </a:rPr>
              <a:t>Using the </a:t>
            </a:r>
            <a:r>
              <a:rPr lang="en-US" sz="2400" dirty="0" err="1" smtClean="0">
                <a:cs typeface="Arial" pitchFamily="34" charset="0"/>
              </a:rPr>
              <a:t>IBminer</a:t>
            </a:r>
            <a:r>
              <a:rPr lang="en-US" sz="2400" dirty="0" smtClean="0">
                <a:cs typeface="Arial" pitchFamily="34" charset="0"/>
              </a:rPr>
              <a:t> presented earlier.</a:t>
            </a:r>
          </a:p>
          <a:p>
            <a:pPr lvl="1">
              <a:buClr>
                <a:schemeClr val="accent5">
                  <a:lumMod val="40000"/>
                  <a:lumOff val="60000"/>
                </a:schemeClr>
              </a:buClr>
            </a:pPr>
            <a:r>
              <a:rPr lang="en-US" sz="2400" dirty="0" smtClean="0">
                <a:cs typeface="Arial" pitchFamily="34" charset="0"/>
              </a:rPr>
              <a:t>Currently the text are imported from the Wikipedia pages.</a:t>
            </a:r>
          </a:p>
          <a:p>
            <a:pPr lvl="1">
              <a:buClr>
                <a:schemeClr val="accent5">
                  <a:lumMod val="40000"/>
                  <a:lumOff val="60000"/>
                </a:schemeClr>
              </a:buClr>
            </a:pPr>
            <a:r>
              <a:rPr lang="en-US" sz="2400" dirty="0" smtClean="0">
                <a:cs typeface="Arial" pitchFamily="34" charset="0"/>
              </a:rPr>
              <a:t>As mention this will add about 5 million more triples to the system</a:t>
            </a:r>
          </a:p>
          <a:p>
            <a:pPr lvl="1">
              <a:buClr>
                <a:schemeClr val="accent5">
                  <a:lumMod val="40000"/>
                  <a:lumOff val="60000"/>
                </a:schemeClr>
              </a:buClr>
            </a:pPr>
            <a:endParaRPr lang="en-US" sz="2000" dirty="0" smtClean="0">
              <a:cs typeface="Arial" pitchFamily="34" charset="0"/>
            </a:endParaRPr>
          </a:p>
        </p:txBody>
      </p:sp>
      <p:sp>
        <p:nvSpPr>
          <p:cNvPr id="3" name="Date Placeholder 2"/>
          <p:cNvSpPr>
            <a:spLocks noGrp="1"/>
          </p:cNvSpPr>
          <p:nvPr>
            <p:ph type="dt" sz="half" idx="10"/>
          </p:nvPr>
        </p:nvSpPr>
        <p:spPr/>
        <p:txBody>
          <a:bodyPr/>
          <a:lstStyle/>
          <a:p>
            <a:r>
              <a:rPr lang="en-US" smtClean="0"/>
              <a:t>UCLA, CSD,  Spring 2014</a:t>
            </a:r>
            <a:endParaRPr lang="en-US" dirty="0"/>
          </a:p>
        </p:txBody>
      </p:sp>
      <p:sp>
        <p:nvSpPr>
          <p:cNvPr id="4" name="Footer Placeholder 3"/>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74333331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Task D: Reviewing &amp; Revising</a:t>
            </a:r>
            <a:endParaRPr lang="en-US" sz="3600" dirty="0"/>
          </a:p>
        </p:txBody>
      </p:sp>
      <p:sp>
        <p:nvSpPr>
          <p:cNvPr id="3" name="Content Placeholder 2"/>
          <p:cNvSpPr>
            <a:spLocks noGrp="1"/>
          </p:cNvSpPr>
          <p:nvPr>
            <p:ph idx="1"/>
          </p:nvPr>
        </p:nvSpPr>
        <p:spPr/>
        <p:txBody>
          <a:bodyPr>
            <a:noAutofit/>
          </a:bodyPr>
          <a:lstStyle/>
          <a:p>
            <a:pPr marL="342900" indent="-342900"/>
            <a:r>
              <a:rPr lang="en-US" sz="2400" i="1" dirty="0" smtClean="0"/>
              <a:t>IBminer</a:t>
            </a:r>
            <a:r>
              <a:rPr lang="en-US" sz="2400" dirty="0"/>
              <a:t> </a:t>
            </a:r>
            <a:r>
              <a:rPr lang="en-US" sz="2400" dirty="0" smtClean="0"/>
              <a:t>and other tools are automatic and scalable—even when NLP is required. </a:t>
            </a:r>
          </a:p>
          <a:p>
            <a:pPr marL="617220" lvl="1" indent="-342900"/>
            <a:r>
              <a:rPr lang="en-US" sz="2000" dirty="0" smtClean="0"/>
              <a:t>But human intervention is still required</a:t>
            </a:r>
          </a:p>
          <a:p>
            <a:pPr marL="617220" lvl="1" indent="-342900"/>
            <a:r>
              <a:rPr lang="en-US" sz="2000" dirty="0" smtClean="0"/>
              <a:t>Current mechanisms are wasting users time since the need to perform low level task</a:t>
            </a:r>
            <a:endParaRPr lang="en-US" sz="2000" dirty="0"/>
          </a:p>
          <a:p>
            <a:pPr marL="342900" indent="-342900"/>
            <a:r>
              <a:rPr lang="en-US" sz="2400" dirty="0" smtClean="0"/>
              <a:t>This task, which is recently presented at  VLDB 2013 demo, supports the following features:</a:t>
            </a:r>
          </a:p>
          <a:p>
            <a:pPr lvl="1"/>
            <a:r>
              <a:rPr lang="en-US" sz="2000" dirty="0" smtClean="0"/>
              <a:t>The InfoBox </a:t>
            </a:r>
            <a:r>
              <a:rPr lang="en-US" sz="2000" dirty="0"/>
              <a:t>Knowledge-Base Browser (IBKB) which </a:t>
            </a:r>
            <a:r>
              <a:rPr lang="en-US" sz="2000" dirty="0" smtClean="0"/>
              <a:t>shows structured summaries </a:t>
            </a:r>
            <a:r>
              <a:rPr lang="en-US" sz="2000" dirty="0"/>
              <a:t>and their </a:t>
            </a:r>
            <a:r>
              <a:rPr lang="en-US" sz="2000" dirty="0" smtClean="0"/>
              <a:t>provenance.</a:t>
            </a:r>
          </a:p>
          <a:p>
            <a:pPr lvl="2"/>
            <a:r>
              <a:rPr lang="en-US" sz="1800" dirty="0" smtClean="0">
                <a:hlinkClick r:id="rId2"/>
              </a:rPr>
              <a:t>https</a:t>
            </a:r>
            <a:r>
              <a:rPr lang="en-US" sz="1800" dirty="0">
                <a:hlinkClick r:id="rId2"/>
              </a:rPr>
              <a:t>://www.youtube.com/watch?v=kAdI-</a:t>
            </a:r>
            <a:r>
              <a:rPr lang="en-US" sz="1800" dirty="0" smtClean="0">
                <a:hlinkClick r:id="rId2"/>
              </a:rPr>
              <a:t>0nf_WU</a:t>
            </a:r>
            <a:endParaRPr lang="en-US" sz="1800" dirty="0" smtClean="0"/>
          </a:p>
          <a:p>
            <a:pPr lvl="1"/>
            <a:r>
              <a:rPr lang="en-US" sz="2000" dirty="0" smtClean="0"/>
              <a:t>The InfoBox </a:t>
            </a:r>
            <a:r>
              <a:rPr lang="en-US" sz="2000" dirty="0"/>
              <a:t>Editor (</a:t>
            </a:r>
            <a:r>
              <a:rPr lang="en-US" sz="2000" dirty="0" smtClean="0"/>
              <a:t>IBE), which enables the users to review and revise the exiting KB without requiring to know its internal structure. </a:t>
            </a:r>
            <a:endParaRPr lang="en-US" sz="1600" dirty="0" smtClean="0"/>
          </a:p>
          <a:p>
            <a:pPr lvl="2"/>
            <a:r>
              <a:rPr lang="en-US" sz="1800" dirty="0">
                <a:hlinkClick r:id="rId3"/>
              </a:rPr>
              <a:t>https://www.youtube.com/watch?v=</a:t>
            </a:r>
            <a:r>
              <a:rPr lang="en-US" sz="1800" dirty="0" smtClean="0">
                <a:hlinkClick r:id="rId3"/>
              </a:rPr>
              <a:t>dshkbM0AOag</a:t>
            </a:r>
            <a:endParaRPr lang="en-US" sz="1800" dirty="0"/>
          </a:p>
          <a:p>
            <a:pPr lvl="1"/>
            <a:endParaRPr lang="en-US" sz="2400"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6" name="Footer Placeholder 5"/>
          <p:cNvSpPr>
            <a:spLocks noGrp="1"/>
          </p:cNvSpPr>
          <p:nvPr>
            <p:ph type="ftr" sz="quarter" idx="11"/>
          </p:nvPr>
        </p:nvSpPr>
        <p:spPr/>
        <p:txBody>
          <a:bodyPr/>
          <a:lstStyle/>
          <a:p>
            <a:r>
              <a:rPr lang="en-US" smtClean="0"/>
              <a:t>Hamid Mousavi</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8205714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Crowdsourcing </a:t>
            </a:r>
            <a:endParaRPr lang="en-US" dirty="0"/>
          </a:p>
        </p:txBody>
      </p:sp>
      <p:sp>
        <p:nvSpPr>
          <p:cNvPr id="3" name="Content Placeholder 2"/>
          <p:cNvSpPr>
            <a:spLocks noGrp="1"/>
          </p:cNvSpPr>
          <p:nvPr>
            <p:ph idx="1"/>
          </p:nvPr>
        </p:nvSpPr>
        <p:spPr/>
        <p:txBody>
          <a:bodyPr>
            <a:normAutofit/>
          </a:bodyPr>
          <a:lstStyle/>
          <a:p>
            <a:r>
              <a:rPr lang="en-US" sz="2400" dirty="0"/>
              <a:t>Suggesting </a:t>
            </a:r>
            <a:r>
              <a:rPr lang="en-US" sz="2400" b="1" dirty="0"/>
              <a:t>missing attribute </a:t>
            </a:r>
            <a:r>
              <a:rPr lang="en-US" sz="2400" dirty="0"/>
              <a:t>names for subjects, so users can fill the missing values. </a:t>
            </a:r>
          </a:p>
          <a:p>
            <a:r>
              <a:rPr lang="en-US" sz="2400" dirty="0"/>
              <a:t>Suggesting </a:t>
            </a:r>
            <a:r>
              <a:rPr lang="en-US" sz="2400" b="1" dirty="0"/>
              <a:t>missing categories  </a:t>
            </a:r>
          </a:p>
          <a:p>
            <a:r>
              <a:rPr lang="en-US" sz="2400" dirty="0"/>
              <a:t>Enabling users to provide </a:t>
            </a:r>
            <a:r>
              <a:rPr lang="en-US" sz="2400" b="1" dirty="0"/>
              <a:t>feedback</a:t>
            </a:r>
            <a:r>
              <a:rPr lang="en-US" sz="2400" dirty="0"/>
              <a:t> on correctness, importance, and relevance of each piece of information. </a:t>
            </a:r>
          </a:p>
          <a:p>
            <a:r>
              <a:rPr lang="en-US" sz="2400" dirty="0"/>
              <a:t>Enabling users to </a:t>
            </a:r>
            <a:r>
              <a:rPr lang="en-US" sz="2400" b="1" dirty="0"/>
              <a:t>insert their knowledge in free text </a:t>
            </a:r>
            <a:r>
              <a:rPr lang="en-US" sz="2400" dirty="0"/>
              <a:t>(</a:t>
            </a:r>
            <a:r>
              <a:rPr lang="en-US" sz="2400" dirty="0" err="1"/>
              <a:t>e.g</a:t>
            </a:r>
            <a:r>
              <a:rPr lang="en-US" sz="2400" dirty="0"/>
              <a:t>, by cutting and pasting text from Wikipedia and other authorities), and </a:t>
            </a:r>
            <a:r>
              <a:rPr lang="en-US" sz="2400" dirty="0" smtClean="0"/>
              <a:t>employing </a:t>
            </a:r>
            <a:r>
              <a:rPr lang="en-US" sz="2400" i="1" dirty="0" err="1"/>
              <a:t>IBminer</a:t>
            </a:r>
            <a:r>
              <a:rPr lang="en-US" sz="2400" i="1" dirty="0"/>
              <a:t> </a:t>
            </a:r>
            <a:r>
              <a:rPr lang="en-US" sz="2400" dirty="0"/>
              <a:t>to convert them into the structured information</a:t>
            </a:r>
            <a:r>
              <a:rPr lang="en-US" sz="2400" dirty="0" smtClean="0"/>
              <a:t>.</a:t>
            </a:r>
          </a:p>
        </p:txBody>
      </p:sp>
      <p:sp>
        <p:nvSpPr>
          <p:cNvPr id="4" name="Date Placeholder 3"/>
          <p:cNvSpPr>
            <a:spLocks noGrp="1"/>
          </p:cNvSpPr>
          <p:nvPr>
            <p:ph type="dt" sz="half" idx="10"/>
          </p:nvPr>
        </p:nvSpPr>
        <p:spPr/>
        <p:txBody>
          <a:bodyPr/>
          <a:lstStyle/>
          <a:p>
            <a:r>
              <a:rPr lang="en-US" smtClean="0"/>
              <a:t>UCLA, CSD,  Spring 2014</a:t>
            </a:r>
            <a:endParaRPr lang="en-US"/>
          </a:p>
        </p:txBody>
      </p:sp>
      <p:sp>
        <p:nvSpPr>
          <p:cNvPr id="5" name="Footer Placeholder 4"/>
          <p:cNvSpPr>
            <a:spLocks noGrp="1"/>
          </p:cNvSpPr>
          <p:nvPr>
            <p:ph type="ftr" sz="quarter" idx="11"/>
          </p:nvPr>
        </p:nvSpPr>
        <p:spPr/>
        <p:txBody>
          <a:bodyPr/>
          <a:lstStyle/>
          <a:p>
            <a:r>
              <a:rPr lang="en-US" smtClean="0"/>
              <a:t>Hamid Mousavi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16995508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sz="2400" dirty="0" smtClean="0"/>
              <a:t>In this work, we proposed a general solution for integrating and improving structured summaries from heterogeneous data sets:</a:t>
            </a:r>
          </a:p>
          <a:p>
            <a:pPr lvl="1"/>
            <a:r>
              <a:rPr lang="en-US" sz="2000" dirty="0" smtClean="0"/>
              <a:t>Generating structured summaries from text</a:t>
            </a:r>
          </a:p>
          <a:p>
            <a:pPr lvl="1"/>
            <a:r>
              <a:rPr lang="en-US" sz="2000" dirty="0"/>
              <a:t>Generating structured summaries from </a:t>
            </a:r>
            <a:r>
              <a:rPr lang="en-US" sz="2000" dirty="0" smtClean="0"/>
              <a:t>semi-structured data</a:t>
            </a:r>
          </a:p>
          <a:p>
            <a:pPr lvl="1"/>
            <a:r>
              <a:rPr lang="en-US" sz="2000" dirty="0" smtClean="0"/>
              <a:t>Reconciling among different terminologies through synonym suggestion system.</a:t>
            </a:r>
          </a:p>
          <a:p>
            <a:pPr lvl="1"/>
            <a:r>
              <a:rPr lang="en-US" sz="2000" dirty="0" smtClean="0"/>
              <a:t>Providing smarter crowdsourcing tools for revising and improving the KB by the users</a:t>
            </a:r>
            <a:endParaRPr lang="en-US" sz="2000" dirty="0"/>
          </a:p>
          <a:p>
            <a:pPr marL="402336" lvl="1" indent="0">
              <a:buNone/>
            </a:pPr>
            <a:endParaRPr lang="en-US" sz="2000" dirty="0" smtClean="0"/>
          </a:p>
          <a:p>
            <a:pPr lvl="1"/>
            <a:endParaRPr lang="en-US" sz="2000" dirty="0"/>
          </a:p>
        </p:txBody>
      </p:sp>
      <p:sp>
        <p:nvSpPr>
          <p:cNvPr id="8" name="Date Placeholder 7"/>
          <p:cNvSpPr>
            <a:spLocks noGrp="1"/>
          </p:cNvSpPr>
          <p:nvPr>
            <p:ph type="dt" sz="half" idx="10"/>
          </p:nvPr>
        </p:nvSpPr>
        <p:spPr/>
        <p:txBody>
          <a:bodyPr/>
          <a:lstStyle/>
          <a:p>
            <a:r>
              <a:rPr lang="en-US" smtClean="0"/>
              <a:t>UCLA, CSD,  Spring 2014</a:t>
            </a:r>
            <a:endParaRPr lang="en-US"/>
          </a:p>
        </p:txBody>
      </p:sp>
      <p:sp>
        <p:nvSpPr>
          <p:cNvPr id="4" name="Footer Placeholder 3"/>
          <p:cNvSpPr>
            <a:spLocks noGrp="1"/>
          </p:cNvSpPr>
          <p:nvPr>
            <p:ph type="ftr" sz="quarter" idx="11"/>
          </p:nvPr>
        </p:nvSpPr>
        <p:spPr/>
        <p:txBody>
          <a:bodyPr/>
          <a:lstStyle/>
          <a:p>
            <a:r>
              <a:rPr lang="en-US" smtClean="0"/>
              <a:t>Hamid Mousavi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858063842"/>
              </p:ext>
            </p:extLst>
          </p:nvPr>
        </p:nvGraphicFramePr>
        <p:xfrm>
          <a:off x="1524000" y="4495800"/>
          <a:ext cx="6705600" cy="1661160"/>
        </p:xfrm>
        <a:graphic>
          <a:graphicData uri="http://schemas.openxmlformats.org/drawingml/2006/table">
            <a:tbl>
              <a:tblPr firstRow="1" bandRow="1">
                <a:tableStyleId>{21E4AEA4-8DFA-4A89-87EB-49C32662AFE0}</a:tableStyleId>
              </a:tblPr>
              <a:tblGrid>
                <a:gridCol w="1143000"/>
                <a:gridCol w="1143000"/>
                <a:gridCol w="1524000"/>
                <a:gridCol w="1321129"/>
                <a:gridCol w="1574471"/>
              </a:tblGrid>
              <a:tr h="370840">
                <a:tc>
                  <a:txBody>
                    <a:bodyPr/>
                    <a:lstStyle/>
                    <a:p>
                      <a:pPr algn="ctr"/>
                      <a:r>
                        <a:rPr lang="en-US" dirty="0" smtClean="0"/>
                        <a:t>Name</a:t>
                      </a:r>
                      <a:endParaRPr lang="en-US" dirty="0"/>
                    </a:p>
                  </a:txBody>
                  <a:tcPr marL="0" marR="0" marT="0" marB="0"/>
                </a:tc>
                <a:tc>
                  <a:txBody>
                    <a:bodyPr/>
                    <a:lstStyle/>
                    <a:p>
                      <a:pPr algn="ctr"/>
                      <a:r>
                        <a:rPr lang="en-US" dirty="0" smtClean="0"/>
                        <a:t>Subjects</a:t>
                      </a:r>
                    </a:p>
                  </a:txBody>
                  <a:tcPr marL="0" marR="0" marT="0" marB="0"/>
                </a:tc>
                <a:tc>
                  <a:txBody>
                    <a:bodyPr/>
                    <a:lstStyle/>
                    <a:p>
                      <a:pPr algn="ctr"/>
                      <a:r>
                        <a:rPr lang="en-US" dirty="0" smtClean="0"/>
                        <a:t>Subjects with IB</a:t>
                      </a:r>
                      <a:endParaRPr lang="en-US" dirty="0"/>
                    </a:p>
                  </a:txBody>
                  <a:tcPr marL="0" marR="0" marT="0" marB="0"/>
                </a:tc>
                <a:tc>
                  <a:txBody>
                    <a:bodyPr/>
                    <a:lstStyle/>
                    <a:p>
                      <a:pPr algn="ctr"/>
                      <a:r>
                        <a:rPr lang="en-US" dirty="0" smtClean="0"/>
                        <a:t>IB triples</a:t>
                      </a:r>
                      <a:endParaRPr lang="en-US" dirty="0"/>
                    </a:p>
                  </a:txBody>
                  <a:tcPr marL="0" marR="0" marT="0" marB="0"/>
                </a:tc>
                <a:tc>
                  <a:txBody>
                    <a:bodyPr/>
                    <a:lstStyle/>
                    <a:p>
                      <a:pPr algn="ctr"/>
                      <a:r>
                        <a:rPr lang="en-US" dirty="0" smtClean="0"/>
                        <a:t>Synonyms</a:t>
                      </a:r>
                    </a:p>
                    <a:p>
                      <a:pPr algn="ctr"/>
                      <a:r>
                        <a:rPr lang="en-US" dirty="0" smtClean="0"/>
                        <a:t>triples</a:t>
                      </a:r>
                      <a:endParaRPr lang="en-US" dirty="0"/>
                    </a:p>
                  </a:txBody>
                  <a:tcPr marL="0" marR="0" marT="0" marB="0"/>
                </a:tc>
              </a:tr>
              <a:tr h="370840">
                <a:tc>
                  <a:txBody>
                    <a:bodyPr/>
                    <a:lstStyle/>
                    <a:p>
                      <a:r>
                        <a:rPr lang="en-US" dirty="0" err="1" smtClean="0"/>
                        <a:t>DBpedia</a:t>
                      </a:r>
                      <a:endParaRPr lang="en-US" dirty="0"/>
                    </a:p>
                  </a:txBody>
                  <a:tcPr marL="0" marR="0" marT="0" marB="0"/>
                </a:tc>
                <a:tc>
                  <a:txBody>
                    <a:bodyPr/>
                    <a:lstStyle/>
                    <a:p>
                      <a:pPr algn="ctr"/>
                      <a:r>
                        <a:rPr lang="en-US" dirty="0" smtClean="0"/>
                        <a:t>4.4</a:t>
                      </a:r>
                      <a:r>
                        <a:rPr lang="en-US" baseline="0" dirty="0" smtClean="0"/>
                        <a:t> M</a:t>
                      </a:r>
                      <a:endParaRPr lang="en-US" dirty="0"/>
                    </a:p>
                  </a:txBody>
                  <a:tcPr marL="0" marR="0" marT="0" marB="0"/>
                </a:tc>
                <a:tc>
                  <a:txBody>
                    <a:bodyPr/>
                    <a:lstStyle/>
                    <a:p>
                      <a:pPr algn="ctr"/>
                      <a:r>
                        <a:rPr lang="en-US" dirty="0" smtClean="0"/>
                        <a:t>2.9 M</a:t>
                      </a:r>
                      <a:endParaRPr lang="en-US" dirty="0"/>
                    </a:p>
                  </a:txBody>
                  <a:tcPr marL="0" marR="0" marT="0" marB="0"/>
                </a:tc>
                <a:tc>
                  <a:txBody>
                    <a:bodyPr/>
                    <a:lstStyle/>
                    <a:p>
                      <a:pPr algn="ctr"/>
                      <a:r>
                        <a:rPr lang="en-US" dirty="0" smtClean="0"/>
                        <a:t>55M</a:t>
                      </a:r>
                      <a:endParaRPr lang="en-US" dirty="0"/>
                    </a:p>
                  </a:txBody>
                  <a:tcPr marL="0" marR="0" marT="0" marB="0"/>
                </a:tc>
                <a:tc>
                  <a:txBody>
                    <a:bodyPr/>
                    <a:lstStyle/>
                    <a:p>
                      <a:pPr algn="ctr"/>
                      <a:r>
                        <a:rPr lang="en-US" dirty="0" smtClean="0"/>
                        <a:t>?</a:t>
                      </a:r>
                      <a:endParaRPr lang="en-US" dirty="0"/>
                    </a:p>
                  </a:txBody>
                  <a:tcPr marL="0" marR="0" marT="0" marB="0"/>
                </a:tc>
              </a:tr>
              <a:tr h="370840">
                <a:tc>
                  <a:txBody>
                    <a:bodyPr/>
                    <a:lstStyle/>
                    <a:p>
                      <a:r>
                        <a:rPr lang="en-US" dirty="0" smtClean="0"/>
                        <a:t>Initial KB</a:t>
                      </a:r>
                      <a:endParaRPr lang="en-US"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4.4</a:t>
                      </a:r>
                      <a:r>
                        <a:rPr lang="en-US" baseline="0" dirty="0" smtClean="0"/>
                        <a:t> M</a:t>
                      </a:r>
                      <a:endParaRPr lang="en-US" dirty="0" smtClean="0"/>
                    </a:p>
                  </a:txBody>
                  <a:tcPr marL="0" marR="0" marT="0" marB="0"/>
                </a:tc>
                <a:tc>
                  <a:txBody>
                    <a:bodyPr/>
                    <a:lstStyle/>
                    <a:p>
                      <a:pPr algn="ctr"/>
                      <a:r>
                        <a:rPr lang="en-US" dirty="0" smtClean="0"/>
                        <a:t>~2.9 M</a:t>
                      </a:r>
                      <a:endParaRPr lang="en-US" dirty="0"/>
                    </a:p>
                  </a:txBody>
                  <a:tcPr marL="0" marR="0" marT="0" marB="0"/>
                </a:tc>
                <a:tc>
                  <a:txBody>
                    <a:bodyPr/>
                    <a:lstStyle/>
                    <a:p>
                      <a:pPr algn="ctr"/>
                      <a:r>
                        <a:rPr lang="en-US" dirty="0" smtClean="0"/>
                        <a:t>51.5M</a:t>
                      </a:r>
                      <a:endParaRPr lang="en-US" dirty="0"/>
                    </a:p>
                  </a:txBody>
                  <a:tcPr marL="0" marR="0" marT="0" marB="0"/>
                </a:tc>
                <a:tc>
                  <a:txBody>
                    <a:bodyPr/>
                    <a:lstStyle/>
                    <a:p>
                      <a:pPr algn="ctr"/>
                      <a:r>
                        <a:rPr lang="en-US" dirty="0" smtClean="0"/>
                        <a:t>6.1 M</a:t>
                      </a:r>
                      <a:endParaRPr lang="en-US" dirty="0"/>
                    </a:p>
                  </a:txBody>
                  <a:tcPr marL="0" marR="0" marT="0" marB="0"/>
                </a:tc>
              </a:tr>
              <a:tr h="370840">
                <a:tc>
                  <a:txBody>
                    <a:bodyPr/>
                    <a:lstStyle/>
                    <a:p>
                      <a:r>
                        <a:rPr lang="en-US" dirty="0" err="1" smtClean="0"/>
                        <a:t>IKBstore</a:t>
                      </a:r>
                      <a:endParaRPr lang="en-US" dirty="0"/>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4.4</a:t>
                      </a:r>
                      <a:r>
                        <a:rPr lang="en-US" baseline="0" dirty="0" smtClean="0"/>
                        <a:t> M</a:t>
                      </a:r>
                      <a:endParaRPr lang="en-US" dirty="0" smtClean="0"/>
                    </a:p>
                  </a:txBody>
                  <a:tcPr marL="0" marR="0" marT="0" marB="0"/>
                </a:tc>
                <a:tc>
                  <a:txBody>
                    <a:bodyPr/>
                    <a:lstStyle/>
                    <a:p>
                      <a:pPr algn="ctr"/>
                      <a:r>
                        <a:rPr lang="en-US" dirty="0" smtClean="0"/>
                        <a:t>3.3 M(</a:t>
                      </a:r>
                      <a:r>
                        <a:rPr lang="en-US" b="1" dirty="0" smtClean="0"/>
                        <a:t>13.7%</a:t>
                      </a:r>
                      <a:r>
                        <a:rPr lang="en-US" dirty="0" smtClean="0"/>
                        <a:t>)</a:t>
                      </a:r>
                      <a:endParaRPr lang="en-US" dirty="0"/>
                    </a:p>
                  </a:txBody>
                  <a:tcPr marL="0" marR="0" marT="0" marB="0"/>
                </a:tc>
                <a:tc>
                  <a:txBody>
                    <a:bodyPr/>
                    <a:lstStyle/>
                    <a:p>
                      <a:pPr algn="ctr"/>
                      <a:r>
                        <a:rPr lang="en-US" dirty="0" smtClean="0"/>
                        <a:t>60.8M (</a:t>
                      </a:r>
                      <a:r>
                        <a:rPr lang="en-US" b="1" dirty="0" smtClean="0"/>
                        <a:t>18%</a:t>
                      </a:r>
                      <a:r>
                        <a:rPr lang="en-US" dirty="0" smtClean="0"/>
                        <a:t>)</a:t>
                      </a:r>
                      <a:endParaRPr lang="en-US" dirty="0"/>
                    </a:p>
                  </a:txBody>
                  <a:tcPr marL="0" marR="0" marT="0" marB="0"/>
                </a:tc>
                <a:tc>
                  <a:txBody>
                    <a:bodyPr/>
                    <a:lstStyle/>
                    <a:p>
                      <a:pPr algn="ctr"/>
                      <a:r>
                        <a:rPr lang="en-US" dirty="0" smtClean="0"/>
                        <a:t>10.4M (</a:t>
                      </a:r>
                      <a:r>
                        <a:rPr lang="en-US" b="1" dirty="0" smtClean="0"/>
                        <a:t>70.5%</a:t>
                      </a:r>
                      <a:r>
                        <a:rPr lang="en-US" dirty="0" smtClean="0"/>
                        <a:t>) </a:t>
                      </a:r>
                      <a:endParaRPr lang="en-US" dirty="0"/>
                    </a:p>
                  </a:txBody>
                  <a:tcPr marL="0" marR="0" marT="0" marB="0"/>
                </a:tc>
              </a:tr>
            </a:tbl>
          </a:graphicData>
        </a:graphic>
      </p:graphicFrame>
    </p:spTree>
    <p:extLst>
      <p:ext uri="{BB962C8B-B14F-4D97-AF65-F5344CB8AC3E}">
        <p14:creationId xmlns:p14="http://schemas.microsoft.com/office/powerpoint/2010/main" val="276785130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querying </a:t>
            </a:r>
            <a:endParaRPr lang="en-US" dirty="0"/>
          </a:p>
        </p:txBody>
      </p:sp>
      <p:sp>
        <p:nvSpPr>
          <p:cNvPr id="3" name="Text Placeholder 2"/>
          <p:cNvSpPr>
            <a:spLocks noGrp="1"/>
          </p:cNvSpPr>
          <p:nvPr>
            <p:ph type="body" idx="1"/>
          </p:nvPr>
        </p:nvSpPr>
        <p:spPr/>
        <p:txBody>
          <a:bodyPr/>
          <a:lstStyle/>
          <a:p>
            <a:r>
              <a:rPr lang="en-US" dirty="0"/>
              <a:t>More Slides On </a:t>
            </a:r>
          </a:p>
        </p:txBody>
      </p:sp>
      <p:sp>
        <p:nvSpPr>
          <p:cNvPr id="4" name="Footer Placeholder 3"/>
          <p:cNvSpPr>
            <a:spLocks noGrp="1"/>
          </p:cNvSpPr>
          <p:nvPr>
            <p:ph type="ftr" sz="quarter" idx="11"/>
          </p:nvPr>
        </p:nvSpPr>
        <p:spPr/>
        <p:txBody>
          <a:bodyPr/>
          <a:lstStyle/>
          <a:p>
            <a:r>
              <a:rPr lang="en-US" smtClean="0"/>
              <a:t>Hamid Mousavi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6" name="Date Placeholder 5"/>
          <p:cNvSpPr>
            <a:spLocks noGrp="1"/>
          </p:cNvSpPr>
          <p:nvPr>
            <p:ph type="dt" sz="half" idx="10"/>
          </p:nvPr>
        </p:nvSpPr>
        <p:spPr/>
        <p:txBody>
          <a:bodyPr/>
          <a:lstStyle/>
          <a:p>
            <a:r>
              <a:rPr lang="en-US" smtClean="0"/>
              <a:t>UCLA, CSD,  Spring 2014</a:t>
            </a:r>
            <a:endParaRPr lang="en-US"/>
          </a:p>
        </p:txBody>
      </p:sp>
    </p:spTree>
    <p:extLst>
      <p:ext uri="{BB962C8B-B14F-4D97-AF65-F5344CB8AC3E}">
        <p14:creationId xmlns:p14="http://schemas.microsoft.com/office/powerpoint/2010/main" val="231573791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By-Example Structured Query (</a:t>
            </a:r>
            <a:r>
              <a:rPr lang="en-US" dirty="0" err="1" smtClean="0"/>
              <a:t>BESt</a:t>
            </a:r>
            <a:r>
              <a:rPr lang="en-US" dirty="0" smtClean="0"/>
              <a:t>)</a:t>
            </a:r>
            <a:endParaRPr lang="en-US" dirty="0"/>
          </a:p>
        </p:txBody>
      </p:sp>
      <p:sp>
        <p:nvSpPr>
          <p:cNvPr id="155" name="Shape 155"/>
          <p:cNvSpPr txBox="1">
            <a:spLocks noGrp="1"/>
          </p:cNvSpPr>
          <p:nvPr>
            <p:ph idx="1"/>
          </p:nvPr>
        </p:nvSpPr>
        <p:spPr>
          <a:prstGeom prst="rect">
            <a:avLst/>
          </a:prstGeom>
        </p:spPr>
        <p:txBody>
          <a:bodyPr lIns="91425" tIns="91425" rIns="91425" bIns="91425" anchor="t" anchorCtr="0">
            <a:noAutofit/>
          </a:bodyPr>
          <a:lstStyle/>
          <a:p>
            <a:pPr marL="495300" indent="-457200">
              <a:buClr>
                <a:srgbClr val="000000"/>
              </a:buClr>
              <a:buSzPct val="100000"/>
            </a:pPr>
            <a:r>
              <a:rPr lang="en" dirty="0" smtClean="0"/>
              <a:t>Users </a:t>
            </a:r>
            <a:r>
              <a:rPr lang="en" dirty="0"/>
              <a:t>provide their query in a by-example-query </a:t>
            </a:r>
            <a:r>
              <a:rPr lang="en-US" dirty="0" smtClean="0"/>
              <a:t>fashion</a:t>
            </a:r>
            <a:r>
              <a:rPr lang="en" dirty="0" smtClean="0"/>
              <a:t>, </a:t>
            </a:r>
            <a:r>
              <a:rPr lang="en" dirty="0"/>
              <a:t>that is:</a:t>
            </a:r>
          </a:p>
          <a:p>
            <a:pPr marL="990600" lvl="1" indent="-457200">
              <a:buClr>
                <a:srgbClr val="000000"/>
              </a:buClr>
              <a:buSzPct val="80000"/>
            </a:pPr>
            <a:r>
              <a:rPr lang="en" dirty="0"/>
              <a:t>They find a similar page for their seeking subject</a:t>
            </a:r>
          </a:p>
          <a:p>
            <a:pPr marL="990600" lvl="1" indent="-457200">
              <a:buClr>
                <a:srgbClr val="000000"/>
              </a:buClr>
              <a:buSzPct val="80000"/>
            </a:pPr>
            <a:r>
              <a:rPr lang="en" dirty="0" smtClean="0"/>
              <a:t>T</a:t>
            </a:r>
            <a:r>
              <a:rPr lang="en-US" dirty="0" smtClean="0"/>
              <a:t>hen they </a:t>
            </a:r>
            <a:r>
              <a:rPr lang="en" dirty="0" smtClean="0"/>
              <a:t>use </a:t>
            </a:r>
            <a:r>
              <a:rPr lang="en" dirty="0"/>
              <a:t>the given structure </a:t>
            </a:r>
            <a:r>
              <a:rPr lang="en-US" dirty="0" smtClean="0"/>
              <a:t>as a template to</a:t>
            </a:r>
            <a:r>
              <a:rPr lang="en" dirty="0" smtClean="0"/>
              <a:t> </a:t>
            </a:r>
            <a:r>
              <a:rPr lang="en" dirty="0"/>
              <a:t>provide their query by selecting attribute/values they care about</a:t>
            </a:r>
            <a:r>
              <a:rPr lang="en" dirty="0" smtClean="0"/>
              <a:t>.</a:t>
            </a:r>
            <a:endParaRPr lang="en-US" dirty="0" smtClean="0"/>
          </a:p>
          <a:p>
            <a:pPr marL="495300" indent="-457200">
              <a:buClr>
                <a:srgbClr val="000000"/>
              </a:buClr>
              <a:buSzPct val="100000"/>
            </a:pPr>
            <a:r>
              <a:rPr lang="en-US" dirty="0" smtClean="0"/>
              <a:t>The approach </a:t>
            </a:r>
            <a:r>
              <a:rPr lang="en" dirty="0" smtClean="0"/>
              <a:t>also </a:t>
            </a:r>
            <a:r>
              <a:rPr lang="en" dirty="0"/>
              <a:t>supports </a:t>
            </a:r>
            <a:r>
              <a:rPr lang="en" dirty="0" smtClean="0"/>
              <a:t>queries </a:t>
            </a:r>
            <a:r>
              <a:rPr lang="en-US" dirty="0" smtClean="0"/>
              <a:t>requiring </a:t>
            </a:r>
            <a:r>
              <a:rPr lang="en" dirty="0" smtClean="0"/>
              <a:t>a join</a:t>
            </a:r>
            <a:r>
              <a:rPr lang="en-US" dirty="0" smtClean="0"/>
              <a:t> operation</a:t>
            </a:r>
            <a:r>
              <a:rPr lang="en" dirty="0" smtClean="0"/>
              <a:t>. e.g. our running example.</a:t>
            </a:r>
            <a:endParaRPr lang="en" dirty="0"/>
          </a:p>
        </p:txBody>
      </p:sp>
      <p:sp>
        <p:nvSpPr>
          <p:cNvPr id="3" name="Date Placeholder 2"/>
          <p:cNvSpPr>
            <a:spLocks noGrp="1"/>
          </p:cNvSpPr>
          <p:nvPr>
            <p:ph type="dt" sz="half" idx="10"/>
          </p:nvPr>
        </p:nvSpPr>
        <p:spPr/>
        <p:txBody>
          <a:bodyPr/>
          <a:lstStyle/>
          <a:p>
            <a:r>
              <a:rPr lang="en-US" smtClean="0"/>
              <a:t>UCLA, CSD,  Spring 2014</a:t>
            </a:r>
            <a:endParaRPr lang="en-US" dirty="0"/>
          </a:p>
        </p:txBody>
      </p:sp>
      <p:sp>
        <p:nvSpPr>
          <p:cNvPr id="4" name="Footer Placeholder 3"/>
          <p:cNvSpPr>
            <a:spLocks noGrp="1"/>
          </p:cNvSpPr>
          <p:nvPr>
            <p:ph type="ftr" sz="quarter" idx="11"/>
          </p:nvPr>
        </p:nvSpPr>
        <p:spPr/>
        <p:txBody>
          <a:bodyPr/>
          <a:lstStyle/>
          <a:p>
            <a:r>
              <a:rPr lang="en-US" smtClean="0"/>
              <a:t>Hamid Mousavi</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3926964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4114800" cy="914400"/>
          </a:xfrm>
        </p:spPr>
        <p:txBody>
          <a:bodyPr/>
          <a:lstStyle/>
          <a:p>
            <a:r>
              <a:rPr lang="en-US" dirty="0" err="1" smtClean="0"/>
              <a:t>BEStQ</a:t>
            </a:r>
            <a:r>
              <a:rPr lang="en-US" dirty="0" smtClean="0"/>
              <a:t> -	Example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pic>
        <p:nvPicPr>
          <p:cNvPr id="7" name="Picture 6" descr="ib_la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990600"/>
            <a:ext cx="3286125" cy="5257800"/>
          </a:xfrm>
          <a:prstGeom prst="rect">
            <a:avLst/>
          </a:prstGeom>
        </p:spPr>
      </p:pic>
      <p:pic>
        <p:nvPicPr>
          <p:cNvPr id="8" name="Picture 7" descr="ib_l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990601"/>
            <a:ext cx="4648200" cy="5257800"/>
          </a:xfrm>
          <a:prstGeom prst="rect">
            <a:avLst/>
          </a:prstGeom>
        </p:spPr>
      </p:pic>
      <p:pic>
        <p:nvPicPr>
          <p:cNvPr id="9" name="Picture 8" descr="res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957942"/>
            <a:ext cx="6477000" cy="5551715"/>
          </a:xfrm>
          <a:prstGeom prst="rect">
            <a:avLst/>
          </a:prstGeom>
        </p:spPr>
      </p:pic>
      <p:sp>
        <p:nvSpPr>
          <p:cNvPr id="11" name="TextBox 10"/>
          <p:cNvSpPr txBox="1"/>
          <p:nvPr/>
        </p:nvSpPr>
        <p:spPr>
          <a:xfrm>
            <a:off x="8305800" y="381000"/>
            <a:ext cx="633507" cy="369332"/>
          </a:xfrm>
          <a:prstGeom prst="rect">
            <a:avLst/>
          </a:prstGeom>
          <a:noFill/>
        </p:spPr>
        <p:txBody>
          <a:bodyPr wrap="none" rtlCol="0">
            <a:spAutoFit/>
          </a:bodyPr>
          <a:lstStyle/>
          <a:p>
            <a:r>
              <a:rPr lang="en-US" dirty="0" smtClean="0">
                <a:hlinkClick r:id="rId5" action="ppaction://hlinksldjump"/>
              </a:rPr>
              <a:t>Back</a:t>
            </a:r>
            <a:endParaRPr lang="en-US" dirty="0"/>
          </a:p>
        </p:txBody>
      </p:sp>
    </p:spTree>
    <p:extLst>
      <p:ext uri="{BB962C8B-B14F-4D97-AF65-F5344CB8AC3E}">
        <p14:creationId xmlns:p14="http://schemas.microsoft.com/office/powerpoint/2010/main" val="1563474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solidFill>
                  <a:schemeClr val="tx2"/>
                </a:solidFill>
                <a:latin typeface="+mj-lt"/>
              </a:rPr>
              <a:t>Search by Natural Language</a:t>
            </a:r>
            <a:endParaRPr lang="en-US" b="0" dirty="0">
              <a:solidFill>
                <a:schemeClr val="tx2"/>
              </a:solidFill>
              <a:latin typeface="+mj-lt"/>
            </a:endParaRPr>
          </a:p>
        </p:txBody>
      </p:sp>
      <p:sp>
        <p:nvSpPr>
          <p:cNvPr id="3" name="Text Placeholder 2"/>
          <p:cNvSpPr>
            <a:spLocks noGrp="1"/>
          </p:cNvSpPr>
          <p:nvPr>
            <p:ph idx="1"/>
          </p:nvPr>
        </p:nvSpPr>
        <p:spPr/>
        <p:txBody>
          <a:bodyPr>
            <a:normAutofit fontScale="85000" lnSpcReduction="20000"/>
          </a:bodyPr>
          <a:lstStyle/>
          <a:p>
            <a:r>
              <a:rPr lang="en-US" dirty="0" smtClean="0"/>
              <a:t>Expressing queries with Natural Languages is another interesting solution.</a:t>
            </a:r>
          </a:p>
          <a:p>
            <a:r>
              <a:rPr lang="en-US" dirty="0" smtClean="0"/>
              <a:t>Naïve versions of this idea is already implemented in </a:t>
            </a:r>
          </a:p>
          <a:p>
            <a:pPr lvl="1"/>
            <a:r>
              <a:rPr lang="en-US" dirty="0" smtClean="0"/>
              <a:t>Facebook’s graph search</a:t>
            </a:r>
          </a:p>
          <a:p>
            <a:pPr lvl="1"/>
            <a:r>
              <a:rPr lang="en-US" dirty="0" err="1" smtClean="0"/>
              <a:t>Siri</a:t>
            </a:r>
            <a:endParaRPr lang="en-US" dirty="0" smtClean="0"/>
          </a:p>
          <a:p>
            <a:pPr lvl="1"/>
            <a:r>
              <a:rPr lang="en-US" dirty="0" smtClean="0"/>
              <a:t>Google Now</a:t>
            </a:r>
            <a:endParaRPr lang="en-US" dirty="0"/>
          </a:p>
          <a:p>
            <a:r>
              <a:rPr lang="en-US" dirty="0" smtClean="0"/>
              <a:t>The general idea is:</a:t>
            </a:r>
          </a:p>
          <a:p>
            <a:pPr lvl="1"/>
            <a:r>
              <a:rPr lang="en-US" dirty="0" smtClean="0"/>
              <a:t>To convert the query to the structured form using an </a:t>
            </a:r>
            <a:r>
              <a:rPr lang="en-US" dirty="0" err="1" smtClean="0"/>
              <a:t>IBminer</a:t>
            </a:r>
            <a:r>
              <a:rPr lang="en-US" dirty="0" smtClean="0"/>
              <a:t>-like technique (A text mining approach explained later),</a:t>
            </a:r>
          </a:p>
          <a:p>
            <a:pPr lvl="1"/>
            <a:r>
              <a:rPr lang="en-US" dirty="0" smtClean="0"/>
              <a:t>Expand the structured form with ontological and contextual information,</a:t>
            </a:r>
          </a:p>
          <a:p>
            <a:pPr lvl="1"/>
            <a:r>
              <a:rPr lang="en-US" dirty="0" smtClean="0"/>
              <a:t>Construct the final structured query, and </a:t>
            </a:r>
          </a:p>
          <a:p>
            <a:pPr lvl="1"/>
            <a:r>
              <a:rPr lang="en-US" dirty="0" smtClean="0"/>
              <a:t>Run the query on the knowledge base. </a:t>
            </a:r>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52111637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a:solidFill>
                  <a:schemeClr val="bg2">
                    <a:lumMod val="25000"/>
                  </a:schemeClr>
                </a:solidFill>
              </a:rPr>
              <a:t>Combining </a:t>
            </a:r>
            <a:r>
              <a:rPr lang="en-US" sz="3200" dirty="0" smtClean="0">
                <a:solidFill>
                  <a:schemeClr val="bg2">
                    <a:lumMod val="25000"/>
                  </a:schemeClr>
                </a:solidFill>
              </a:rPr>
              <a:t>structured </a:t>
            </a:r>
            <a:r>
              <a:rPr lang="en-US" sz="3200" dirty="0">
                <a:solidFill>
                  <a:schemeClr val="bg2">
                    <a:lumMod val="25000"/>
                  </a:schemeClr>
                </a:solidFill>
              </a:rPr>
              <a:t>and keyword </a:t>
            </a:r>
            <a:r>
              <a:rPr lang="en-US" sz="3200" dirty="0" smtClean="0">
                <a:solidFill>
                  <a:schemeClr val="bg2">
                    <a:lumMod val="25000"/>
                  </a:schemeClr>
                </a:solidFill>
              </a:rPr>
              <a:t>queries </a:t>
            </a:r>
            <a:endParaRPr lang="en-US" sz="3200" dirty="0">
              <a:solidFill>
                <a:schemeClr val="bg2">
                  <a:lumMod val="25000"/>
                </a:schemeClr>
              </a:solidFill>
            </a:endParaRPr>
          </a:p>
        </p:txBody>
      </p:sp>
      <p:sp>
        <p:nvSpPr>
          <p:cNvPr id="3" name="Text Placeholder 2"/>
          <p:cNvSpPr>
            <a:spLocks noGrp="1"/>
          </p:cNvSpPr>
          <p:nvPr>
            <p:ph idx="1"/>
          </p:nvPr>
        </p:nvSpPr>
        <p:spPr/>
        <p:txBody>
          <a:bodyPr>
            <a:normAutofit fontScale="77500" lnSpcReduction="20000"/>
          </a:bodyPr>
          <a:lstStyle/>
          <a:p>
            <a:r>
              <a:rPr lang="en-US" dirty="0"/>
              <a:t>There are many cases that part of a query can be presented by </a:t>
            </a:r>
            <a:r>
              <a:rPr lang="en-US" dirty="0" smtClean="0"/>
              <a:t>structured </a:t>
            </a:r>
            <a:r>
              <a:rPr lang="en-US" dirty="0"/>
              <a:t>queries, but the rest of it can not for some reasons. </a:t>
            </a:r>
            <a:endParaRPr lang="en-US" dirty="0" smtClean="0"/>
          </a:p>
          <a:p>
            <a:r>
              <a:rPr lang="en-US" dirty="0" smtClean="0"/>
              <a:t>For </a:t>
            </a:r>
            <a:r>
              <a:rPr lang="en-US" dirty="0"/>
              <a:t>instance assume one wants to find </a:t>
            </a:r>
            <a:endParaRPr lang="en-US" dirty="0" smtClean="0"/>
          </a:p>
          <a:p>
            <a:pPr lvl="1"/>
            <a:r>
              <a:rPr lang="en-US" dirty="0" smtClean="0"/>
              <a:t>”</a:t>
            </a:r>
            <a:r>
              <a:rPr lang="en-US" dirty="0"/>
              <a:t>small cities in California that president Obama has visited”. </a:t>
            </a:r>
            <a:endParaRPr lang="en-US" dirty="0" smtClean="0"/>
          </a:p>
          <a:p>
            <a:r>
              <a:rPr lang="en-US" dirty="0" smtClean="0"/>
              <a:t>Usually </a:t>
            </a:r>
            <a:r>
              <a:rPr lang="en-US" dirty="0"/>
              <a:t>knowledge bases do not list the places someone has visited, but the supporting text might have. </a:t>
            </a:r>
            <a:endParaRPr lang="en-US" dirty="0" smtClean="0"/>
          </a:p>
          <a:p>
            <a:r>
              <a:rPr lang="en-US" dirty="0" smtClean="0"/>
              <a:t>Thus</a:t>
            </a:r>
            <a:r>
              <a:rPr lang="en-US" dirty="0"/>
              <a:t>, the query can be expressed as something similar to the followings: </a:t>
            </a:r>
          </a:p>
          <a:p>
            <a:pPr lvl="1"/>
            <a:r>
              <a:rPr lang="en-US" dirty="0"/>
              <a:t>Cities where their population is smaller than </a:t>
            </a:r>
            <a:r>
              <a:rPr lang="en-US" dirty="0" smtClean="0"/>
              <a:t>50,000,</a:t>
            </a:r>
          </a:p>
          <a:p>
            <a:pPr lvl="1"/>
            <a:r>
              <a:rPr lang="en-US" dirty="0" smtClean="0"/>
              <a:t>That are </a:t>
            </a:r>
            <a:r>
              <a:rPr lang="en-US" dirty="0"/>
              <a:t>located in </a:t>
            </a:r>
            <a:r>
              <a:rPr lang="en-US" dirty="0" smtClean="0"/>
              <a:t>California, and </a:t>
            </a:r>
          </a:p>
          <a:p>
            <a:pPr lvl="1"/>
            <a:r>
              <a:rPr lang="en-US" dirty="0" smtClean="0"/>
              <a:t>their accompanying </a:t>
            </a:r>
            <a:r>
              <a:rPr lang="en-US" dirty="0"/>
              <a:t>text has words “President Obama” and “visit” </a:t>
            </a:r>
          </a:p>
          <a:p>
            <a:endParaRPr lang="en-US" dirty="0"/>
          </a:p>
        </p:txBody>
      </p:sp>
      <p:sp>
        <p:nvSpPr>
          <p:cNvPr id="2" name="Date Placeholder 1"/>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694968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Structured Summaries</a:t>
            </a:r>
            <a:endParaRPr lang="en-US" dirty="0"/>
          </a:p>
        </p:txBody>
      </p:sp>
      <p:sp>
        <p:nvSpPr>
          <p:cNvPr id="37" name="Shape 37"/>
          <p:cNvSpPr txBox="1">
            <a:spLocks noGrp="1"/>
          </p:cNvSpPr>
          <p:nvPr>
            <p:ph idx="1"/>
          </p:nvPr>
        </p:nvSpPr>
        <p:spPr>
          <a:xfrm>
            <a:off x="1066800" y="860928"/>
            <a:ext cx="7866888" cy="5257800"/>
          </a:xfrm>
          <a:prstGeom prst="rect">
            <a:avLst/>
          </a:prstGeom>
        </p:spPr>
        <p:txBody>
          <a:bodyPr lIns="91425" tIns="91425" rIns="91425" bIns="91425" anchor="t" anchorCtr="0">
            <a:noAutofit/>
          </a:bodyPr>
          <a:lstStyle/>
          <a:p>
            <a:pPr lvl="0" rtl="0">
              <a:buNone/>
            </a:pPr>
            <a:r>
              <a:rPr lang="en" sz="2400" b="1" dirty="0"/>
              <a:t>Query</a:t>
            </a:r>
            <a:r>
              <a:rPr lang="en" sz="2400" b="1" dirty="0" smtClean="0"/>
              <a:t>:</a:t>
            </a:r>
            <a:r>
              <a:rPr lang="en-US" sz="2400" b="1" dirty="0" smtClean="0"/>
              <a:t> </a:t>
            </a:r>
            <a:r>
              <a:rPr lang="en-US" sz="2400" dirty="0" smtClean="0"/>
              <a:t> </a:t>
            </a:r>
            <a:r>
              <a:rPr lang="en" sz="2400" dirty="0" smtClean="0"/>
              <a:t>Which actress</a:t>
            </a:r>
            <a:r>
              <a:rPr lang="en-US" sz="2400" dirty="0" smtClean="0"/>
              <a:t> has </a:t>
            </a:r>
            <a:r>
              <a:rPr lang="en" sz="2400" dirty="0" smtClean="0"/>
              <a:t>co-starred</a:t>
            </a:r>
            <a:r>
              <a:rPr lang="en-US" sz="2400" dirty="0" smtClean="0"/>
              <a:t> </a:t>
            </a:r>
            <a:r>
              <a:rPr lang="en" sz="2400" dirty="0" smtClean="0"/>
              <a:t>with </a:t>
            </a:r>
            <a:r>
              <a:rPr lang="en" sz="2400" dirty="0"/>
              <a:t>Russell Crowe in </a:t>
            </a:r>
            <a:r>
              <a:rPr lang="en" sz="2400" dirty="0" smtClean="0"/>
              <a:t>a</a:t>
            </a:r>
            <a:r>
              <a:rPr lang="en-US" sz="2400" dirty="0" smtClean="0"/>
              <a:t> </a:t>
            </a:r>
            <a:r>
              <a:rPr lang="en" sz="2400" dirty="0" smtClean="0"/>
              <a:t>romantic </a:t>
            </a:r>
            <a:r>
              <a:rPr lang="en" sz="2400" dirty="0"/>
              <a:t>crime movie?</a:t>
            </a:r>
          </a:p>
        </p:txBody>
      </p:sp>
      <p:sp>
        <p:nvSpPr>
          <p:cNvPr id="36" name="Shape 36"/>
          <p:cNvSpPr/>
          <p:nvPr/>
        </p:nvSpPr>
        <p:spPr>
          <a:xfrm>
            <a:off x="3276600" y="1905001"/>
            <a:ext cx="5867400" cy="6857999"/>
          </a:xfrm>
          <a:prstGeom prst="rect">
            <a:avLst/>
          </a:prstGeom>
          <a:blipFill>
            <a:blip r:embed="rId3"/>
            <a:stretch>
              <a:fillRect/>
            </a:stretch>
          </a:blipFill>
          <a:ln>
            <a:noFill/>
          </a:ln>
        </p:spPr>
      </p:sp>
      <p:cxnSp>
        <p:nvCxnSpPr>
          <p:cNvPr id="5" name="Shape 46"/>
          <p:cNvCxnSpPr/>
          <p:nvPr/>
        </p:nvCxnSpPr>
        <p:spPr>
          <a:xfrm>
            <a:off x="4529189" y="3074460"/>
            <a:ext cx="500011" cy="0"/>
          </a:xfrm>
          <a:prstGeom prst="straightConnector1">
            <a:avLst/>
          </a:prstGeom>
          <a:noFill/>
          <a:ln w="76200" cap="flat">
            <a:solidFill>
              <a:schemeClr val="dk2"/>
            </a:solidFill>
            <a:prstDash val="solid"/>
            <a:round/>
            <a:headEnd type="none" w="lg" len="lg"/>
            <a:tailEnd type="none" w="lg" len="lg"/>
          </a:ln>
        </p:spPr>
      </p:cxnSp>
      <p:pic>
        <p:nvPicPr>
          <p:cNvPr id="3" name="Picture 2" descr="Photo Feb 01, 8 38 1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437" y="1905000"/>
            <a:ext cx="2704563" cy="4800600"/>
          </a:xfrm>
          <a:prstGeom prst="rect">
            <a:avLst/>
          </a:prstGeom>
        </p:spPr>
      </p:pic>
      <p:pic>
        <p:nvPicPr>
          <p:cNvPr id="4" name="Picture 3" descr="Photo Feb 01, 8 40 1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1905000"/>
            <a:ext cx="2704564" cy="4800600"/>
          </a:xfrm>
          <a:prstGeom prst="rect">
            <a:avLst/>
          </a:prstGeom>
        </p:spPr>
      </p:pic>
      <p:pic>
        <p:nvPicPr>
          <p:cNvPr id="6" name="Picture 5" descr="Photo Feb 01, 8 41 3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0" y="1905000"/>
            <a:ext cx="2704563" cy="4800600"/>
          </a:xfrm>
          <a:prstGeom prst="rect">
            <a:avLst/>
          </a:prstGeom>
        </p:spPr>
      </p:pic>
      <p:sp>
        <p:nvSpPr>
          <p:cNvPr id="7" name="Date Placeholder 6"/>
          <p:cNvSpPr>
            <a:spLocks noGrp="1"/>
          </p:cNvSpPr>
          <p:nvPr>
            <p:ph type="dt" sz="half" idx="10"/>
          </p:nvPr>
        </p:nvSpPr>
        <p:spPr/>
        <p:txBody>
          <a:bodyPr/>
          <a:lstStyle/>
          <a:p>
            <a:r>
              <a:rPr lang="en-US" smtClean="0"/>
              <a:t>UCLA, CSD,  Spring 2014</a:t>
            </a:r>
            <a:endParaRPr lang="en-US" dirty="0"/>
          </a:p>
        </p:txBody>
      </p:sp>
      <p:sp>
        <p:nvSpPr>
          <p:cNvPr id="8" name="Footer Placeholder 7"/>
          <p:cNvSpPr>
            <a:spLocks noGrp="1"/>
          </p:cNvSpPr>
          <p:nvPr>
            <p:ph type="ftr" sz="quarter" idx="11"/>
          </p:nvPr>
        </p:nvSpPr>
        <p:spPr/>
        <p:txBody>
          <a:bodyPr/>
          <a:lstStyle/>
          <a:p>
            <a:r>
              <a:rPr lang="en-US" smtClean="0"/>
              <a:t>Hamid Mousavi</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4826208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solidFill>
                  <a:schemeClr val="tx2"/>
                </a:solidFill>
                <a:latin typeface="+mj-lt"/>
              </a:rPr>
              <a:t>Expanding/completing the Queries </a:t>
            </a:r>
            <a:endParaRPr lang="en-US" b="0" dirty="0">
              <a:solidFill>
                <a:schemeClr val="tx2"/>
              </a:solidFill>
              <a:latin typeface="+mj-lt"/>
            </a:endParaRPr>
          </a:p>
        </p:txBody>
      </p:sp>
      <p:sp>
        <p:nvSpPr>
          <p:cNvPr id="3" name="Text Placeholder 2"/>
          <p:cNvSpPr>
            <a:spLocks noGrp="1"/>
          </p:cNvSpPr>
          <p:nvPr>
            <p:ph idx="1"/>
          </p:nvPr>
        </p:nvSpPr>
        <p:spPr/>
        <p:txBody>
          <a:bodyPr>
            <a:normAutofit lnSpcReduction="10000"/>
          </a:bodyPr>
          <a:lstStyle/>
          <a:p>
            <a:pPr marL="342900" lvl="1">
              <a:buClr>
                <a:schemeClr val="accent1"/>
              </a:buClr>
            </a:pPr>
            <a:r>
              <a:rPr lang="en-US" dirty="0"/>
              <a:t>taxonomical, ontological, and synonymous </a:t>
            </a:r>
            <a:r>
              <a:rPr lang="en-US" dirty="0" smtClean="0"/>
              <a:t>information can be used to expand queries:</a:t>
            </a:r>
            <a:endParaRPr lang="en-US" dirty="0"/>
          </a:p>
          <a:p>
            <a:pPr marL="1371600" lvl="0" indent="0">
              <a:buNone/>
            </a:pPr>
            <a:r>
              <a:rPr lang="en" sz="1800" b="1" dirty="0"/>
              <a:t>select</a:t>
            </a:r>
            <a:r>
              <a:rPr lang="en" sz="1800" dirty="0"/>
              <a:t> ?actress</a:t>
            </a:r>
          </a:p>
          <a:p>
            <a:pPr marL="1371600" lvl="0" indent="0">
              <a:buNone/>
            </a:pPr>
            <a:r>
              <a:rPr lang="en" sz="1800" b="1" dirty="0"/>
              <a:t>Where</a:t>
            </a:r>
            <a:r>
              <a:rPr lang="en" sz="1800" dirty="0"/>
              <a:t> {    </a:t>
            </a:r>
          </a:p>
          <a:p>
            <a:pPr marL="1371600" lvl="0" indent="457200">
              <a:buNone/>
            </a:pPr>
            <a:r>
              <a:rPr lang="en" sz="1800" dirty="0"/>
              <a:t>?actress gender female.</a:t>
            </a:r>
          </a:p>
          <a:p>
            <a:pPr marL="1371600" lvl="0" indent="457200">
              <a:buNone/>
            </a:pPr>
            <a:r>
              <a:rPr lang="en" sz="1800" dirty="0"/>
              <a:t>?actress actedIn ?movie.</a:t>
            </a:r>
          </a:p>
          <a:p>
            <a:pPr marL="1371600" lvl="0" indent="457200">
              <a:buNone/>
            </a:pPr>
            <a:r>
              <a:rPr lang="en" sz="1800" dirty="0"/>
              <a:t>“Russell Crowe” actedIn ?movie.</a:t>
            </a:r>
          </a:p>
          <a:p>
            <a:pPr marL="1371600" lvl="0" indent="457200">
              <a:buNone/>
            </a:pPr>
            <a:r>
              <a:rPr lang="en" sz="1800" dirty="0" smtClean="0"/>
              <a:t> ?movie genre </a:t>
            </a:r>
            <a:r>
              <a:rPr lang="en-US" sz="1800" dirty="0" smtClean="0"/>
              <a:t>“</a:t>
            </a:r>
            <a:r>
              <a:rPr lang="en" sz="1800" dirty="0" smtClean="0"/>
              <a:t>crime</a:t>
            </a:r>
            <a:r>
              <a:rPr lang="en-US" sz="1800" dirty="0" smtClean="0"/>
              <a:t>”</a:t>
            </a:r>
            <a:r>
              <a:rPr lang="en" sz="1800" dirty="0" smtClean="0"/>
              <a:t>.</a:t>
            </a:r>
            <a:endParaRPr lang="en-US" sz="1800" dirty="0" smtClean="0"/>
          </a:p>
          <a:p>
            <a:pPr marL="1371600" lvl="0" indent="457200">
              <a:buNone/>
            </a:pPr>
            <a:r>
              <a:rPr lang="en" sz="1800" dirty="0" smtClean="0"/>
              <a:t>?</a:t>
            </a:r>
            <a:r>
              <a:rPr lang="en" sz="1800" dirty="0"/>
              <a:t>movie genre </a:t>
            </a:r>
            <a:r>
              <a:rPr lang="en-US" sz="1800" dirty="0" smtClean="0"/>
              <a:t>“</a:t>
            </a:r>
            <a:r>
              <a:rPr lang="en" sz="1800" dirty="0" smtClean="0"/>
              <a:t>romantic</a:t>
            </a:r>
            <a:r>
              <a:rPr lang="en-US" sz="1800" dirty="0" smtClean="0"/>
              <a:t>”  </a:t>
            </a:r>
          </a:p>
          <a:p>
            <a:pPr marL="1371600" lvl="0" indent="457200">
              <a:buNone/>
            </a:pPr>
            <a:r>
              <a:rPr lang="en" sz="1800" dirty="0" smtClean="0"/>
              <a:t>}</a:t>
            </a:r>
            <a:endParaRPr lang="en" sz="1800" dirty="0"/>
          </a:p>
          <a:p>
            <a:pPr marL="342900" lvl="1">
              <a:buClr>
                <a:schemeClr val="accent1"/>
              </a:buClr>
            </a:pPr>
            <a:r>
              <a:rPr lang="en-US" dirty="0" smtClean="0"/>
              <a:t>We have also developed techniques for automatically generating synonyms, taxonomies, and ontologies. </a:t>
            </a:r>
            <a:endParaRPr lang="en-US" dirty="0"/>
          </a:p>
          <a:p>
            <a:r>
              <a:rPr lang="en-US" sz="2000" dirty="0" smtClean="0"/>
              <a:t>Reasoning and </a:t>
            </a:r>
            <a:r>
              <a:rPr lang="en-US" sz="2000" dirty="0" err="1" smtClean="0"/>
              <a:t>inferencing</a:t>
            </a:r>
            <a:r>
              <a:rPr lang="en-US" sz="2000" dirty="0" smtClean="0"/>
              <a:t> techniques can also be employed here </a:t>
            </a:r>
            <a:endParaRPr lang="en-US" sz="2000" dirty="0"/>
          </a:p>
        </p:txBody>
      </p:sp>
      <p:sp>
        <p:nvSpPr>
          <p:cNvPr id="4" name="TextBox 3"/>
          <p:cNvSpPr txBox="1"/>
          <p:nvPr/>
        </p:nvSpPr>
        <p:spPr>
          <a:xfrm>
            <a:off x="5256765" y="3654623"/>
            <a:ext cx="3277635" cy="307777"/>
          </a:xfrm>
          <a:prstGeom prst="rect">
            <a:avLst/>
          </a:prstGeom>
          <a:noFill/>
        </p:spPr>
        <p:txBody>
          <a:bodyPr wrap="none" rtlCol="0">
            <a:spAutoFit/>
          </a:bodyPr>
          <a:lstStyle/>
          <a:p>
            <a:pPr lvl="0"/>
            <a:r>
              <a:rPr lang="en-US" dirty="0"/>
              <a:t>} </a:t>
            </a:r>
            <a:r>
              <a:rPr lang="en-US" b="1" dirty="0"/>
              <a:t>UNION</a:t>
            </a:r>
            <a:r>
              <a:rPr lang="en-US" dirty="0"/>
              <a:t> {</a:t>
            </a:r>
            <a:r>
              <a:rPr lang="en" dirty="0"/>
              <a:t>?movie genre </a:t>
            </a:r>
            <a:r>
              <a:rPr lang="en-US" dirty="0"/>
              <a:t>“</a:t>
            </a:r>
            <a:r>
              <a:rPr lang="en" dirty="0"/>
              <a:t>crime</a:t>
            </a:r>
            <a:r>
              <a:rPr lang="en-US" dirty="0"/>
              <a:t> thriller”</a:t>
            </a:r>
            <a:r>
              <a:rPr lang="en-US" dirty="0" smtClean="0"/>
              <a:t>}</a:t>
            </a:r>
            <a:endParaRPr lang="en" dirty="0"/>
          </a:p>
        </p:txBody>
      </p:sp>
      <p:sp>
        <p:nvSpPr>
          <p:cNvPr id="5" name="TextBox 4"/>
          <p:cNvSpPr txBox="1"/>
          <p:nvPr/>
        </p:nvSpPr>
        <p:spPr>
          <a:xfrm>
            <a:off x="2727172" y="3654623"/>
            <a:ext cx="244628" cy="307777"/>
          </a:xfrm>
          <a:prstGeom prst="rect">
            <a:avLst/>
          </a:prstGeom>
          <a:noFill/>
        </p:spPr>
        <p:txBody>
          <a:bodyPr wrap="none" rtlCol="0">
            <a:spAutoFit/>
          </a:bodyPr>
          <a:lstStyle/>
          <a:p>
            <a:pPr lvl="0"/>
            <a:r>
              <a:rPr lang="en-US" dirty="0" smtClean="0"/>
              <a:t>{</a:t>
            </a:r>
            <a:endParaRPr lang="en" dirty="0"/>
          </a:p>
        </p:txBody>
      </p:sp>
      <p:sp>
        <p:nvSpPr>
          <p:cNvPr id="6" name="Date Placeholder 5"/>
          <p:cNvSpPr>
            <a:spLocks noGrp="1"/>
          </p:cNvSpPr>
          <p:nvPr>
            <p:ph type="dt" sz="half" idx="10"/>
          </p:nvPr>
        </p:nvSpPr>
        <p:spPr/>
        <p:txBody>
          <a:bodyPr/>
          <a:lstStyle/>
          <a:p>
            <a:r>
              <a:rPr lang="en-US" smtClean="0"/>
              <a:t>UCLA, CSD,  Spring 2014</a:t>
            </a:r>
            <a:endParaRPr lang="en-US" dirty="0"/>
          </a:p>
        </p:txBody>
      </p:sp>
      <p:sp>
        <p:nvSpPr>
          <p:cNvPr id="7" name="Footer Placeholder 6"/>
          <p:cNvSpPr>
            <a:spLocks noGrp="1"/>
          </p:cNvSpPr>
          <p:nvPr>
            <p:ph type="ftr" sz="quarter" idx="11"/>
          </p:nvPr>
        </p:nvSpPr>
        <p:spPr/>
        <p:txBody>
          <a:bodyPr/>
          <a:lstStyle/>
          <a:p>
            <a:r>
              <a:rPr lang="en-US" smtClean="0"/>
              <a:t>Hamid Mousavi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2230603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blinds(horizontal)">
                                      <p:cBhvr>
                                        <p:cTn id="15" dur="500"/>
                                        <p:tgtEl>
                                          <p:spTgt spid="3">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blinds(horizontal)">
                                      <p:cBhvr>
                                        <p:cTn id="2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a:spLocks noGrp="1"/>
          </p:cNvSpPr>
          <p:nvPr>
            <p:ph type="title"/>
          </p:nvPr>
        </p:nvSpPr>
        <p:spPr/>
        <p:txBody>
          <a:bodyPr>
            <a:normAutofit/>
          </a:bodyPr>
          <a:lstStyle/>
          <a:p>
            <a:r>
              <a:rPr lang="en-US" sz="3600" dirty="0" err="1" smtClean="0"/>
              <a:t>Queryable</a:t>
            </a:r>
            <a:r>
              <a:rPr lang="en-US" sz="3600" dirty="0" smtClean="0"/>
              <a:t> part of </a:t>
            </a:r>
            <a:r>
              <a:rPr lang="en-US" sz="3600" dirty="0" err="1" smtClean="0"/>
              <a:t>DBpedia</a:t>
            </a:r>
            <a:r>
              <a:rPr lang="en-US" sz="3600" dirty="0" smtClean="0"/>
              <a:t> is small</a:t>
            </a:r>
            <a:endParaRPr lang="en-US" sz="3600" dirty="0"/>
          </a:p>
        </p:txBody>
      </p:sp>
      <p:pic>
        <p:nvPicPr>
          <p:cNvPr id="8" name="Picture 7" descr="Screen Shot 2014-01-30 at 1.51.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15401"/>
            <a:ext cx="7015258" cy="5842599"/>
          </a:xfrm>
          <a:prstGeom prst="rect">
            <a:avLst/>
          </a:prstGeom>
        </p:spPr>
      </p:pic>
      <p:sp>
        <p:nvSpPr>
          <p:cNvPr id="3" name="Content Placeholder 2"/>
          <p:cNvSpPr>
            <a:spLocks noGrp="1"/>
          </p:cNvSpPr>
          <p:nvPr>
            <p:ph idx="1"/>
          </p:nvPr>
        </p:nvSpPr>
        <p:spPr>
          <a:xfrm>
            <a:off x="5410200" y="1600200"/>
            <a:ext cx="3581400" cy="5257800"/>
          </a:xfrm>
          <a:solidFill>
            <a:schemeClr val="bg1"/>
          </a:solidFill>
        </p:spPr>
        <p:txBody>
          <a:bodyPr>
            <a:noAutofit/>
          </a:bodyPr>
          <a:lstStyle/>
          <a:p>
            <a:pPr marL="82296" indent="0" algn="ctr">
              <a:buNone/>
            </a:pPr>
            <a:r>
              <a:rPr lang="en-US" sz="1900" dirty="0" smtClean="0"/>
              <a:t>&lt;List of Weird Science episodes,</a:t>
            </a:r>
          </a:p>
          <a:p>
            <a:pPr marL="82296" indent="0" algn="ctr">
              <a:buNone/>
            </a:pPr>
            <a:r>
              <a:rPr lang="en-US" sz="1900" dirty="0" smtClean="0"/>
              <a:t>Director,</a:t>
            </a:r>
          </a:p>
          <a:p>
            <a:pPr marL="82296" indent="0" algn="ctr">
              <a:buNone/>
            </a:pPr>
            <a:r>
              <a:rPr lang="en-US" sz="1900" dirty="0" smtClean="0"/>
              <a:t>Max </a:t>
            </a:r>
            <a:r>
              <a:rPr lang="en-US" sz="1900" dirty="0" err="1" smtClean="0"/>
              <a:t>Tash</a:t>
            </a:r>
            <a:r>
              <a:rPr lang="en-US" sz="1900" dirty="0" smtClean="0"/>
              <a:t>&gt;</a:t>
            </a:r>
          </a:p>
          <a:p>
            <a:pPr marL="82296" indent="0">
              <a:buNone/>
            </a:pPr>
            <a:endParaRPr lang="en-US" sz="1800" dirty="0" smtClean="0"/>
          </a:p>
          <a:p>
            <a:r>
              <a:rPr lang="en-US" sz="1800" dirty="0" err="1" smtClean="0"/>
              <a:t>InfoBox</a:t>
            </a:r>
            <a:r>
              <a:rPr lang="en-US" sz="1800" dirty="0" smtClean="0"/>
              <a:t> triples in Wikipedia</a:t>
            </a:r>
          </a:p>
          <a:p>
            <a:pPr lvl="1"/>
            <a:r>
              <a:rPr lang="en-US" sz="1400" dirty="0" smtClean="0"/>
              <a:t>~12Million</a:t>
            </a:r>
          </a:p>
          <a:p>
            <a:r>
              <a:rPr lang="en-US" sz="1800" dirty="0" smtClean="0"/>
              <a:t>So the rest, that is more than 80% of </a:t>
            </a:r>
            <a:r>
              <a:rPr lang="en-US" sz="1800" dirty="0" err="1" smtClean="0"/>
              <a:t>DBpedia</a:t>
            </a:r>
            <a:r>
              <a:rPr lang="en-US" sz="1800" dirty="0" smtClean="0"/>
              <a:t> is generated in this way</a:t>
            </a:r>
          </a:p>
          <a:p>
            <a:r>
              <a:rPr lang="en-US" sz="1800" dirty="0" smtClean="0"/>
              <a:t>And most of it is not useful for structured search </a:t>
            </a:r>
          </a:p>
          <a:p>
            <a:pPr lvl="1"/>
            <a:r>
              <a:rPr lang="en-US" sz="1500" dirty="0" smtClean="0"/>
              <a:t>Incorrect – many wrong subjects</a:t>
            </a:r>
          </a:p>
          <a:p>
            <a:pPr lvl="1"/>
            <a:r>
              <a:rPr lang="en-US" sz="1500" dirty="0" smtClean="0"/>
              <a:t>Inconsistent (year, date, …)</a:t>
            </a:r>
          </a:p>
          <a:p>
            <a:pPr lvl="1"/>
            <a:r>
              <a:rPr lang="en-US" sz="1500" dirty="0" smtClean="0"/>
              <a:t>Irrelevant (</a:t>
            </a:r>
            <a:r>
              <a:rPr lang="en-US" sz="1500" dirty="0" err="1" smtClean="0"/>
              <a:t>imageSize</a:t>
            </a:r>
            <a:r>
              <a:rPr lang="en-US" sz="1500" dirty="0" smtClean="0"/>
              <a:t>, width, …) </a:t>
            </a:r>
            <a:endParaRPr lang="en-US" sz="1500" dirty="0"/>
          </a:p>
        </p:txBody>
      </p:sp>
      <p:cxnSp>
        <p:nvCxnSpPr>
          <p:cNvPr id="12" name="Shape 114"/>
          <p:cNvCxnSpPr/>
          <p:nvPr/>
        </p:nvCxnSpPr>
        <p:spPr>
          <a:xfrm>
            <a:off x="3200400" y="1447800"/>
            <a:ext cx="2438400" cy="381000"/>
          </a:xfrm>
          <a:prstGeom prst="straightConnector1">
            <a:avLst/>
          </a:prstGeom>
          <a:noFill/>
          <a:ln w="38100" cap="flat">
            <a:solidFill>
              <a:schemeClr val="dk2"/>
            </a:solidFill>
            <a:prstDash val="solid"/>
            <a:round/>
            <a:headEnd type="none" w="lg" len="lg"/>
            <a:tailEnd type="stealth" w="lg" len="lg"/>
          </a:ln>
        </p:spPr>
      </p:cxnSp>
      <p:cxnSp>
        <p:nvCxnSpPr>
          <p:cNvPr id="14" name="Shape 114"/>
          <p:cNvCxnSpPr/>
          <p:nvPr/>
        </p:nvCxnSpPr>
        <p:spPr>
          <a:xfrm flipV="1">
            <a:off x="2133600" y="2209800"/>
            <a:ext cx="4572000" cy="2514600"/>
          </a:xfrm>
          <a:prstGeom prst="straightConnector1">
            <a:avLst/>
          </a:prstGeom>
          <a:noFill/>
          <a:ln w="38100" cap="flat">
            <a:solidFill>
              <a:schemeClr val="dk2"/>
            </a:solidFill>
            <a:prstDash val="solid"/>
            <a:round/>
            <a:headEnd type="none" w="lg" len="lg"/>
            <a:tailEnd type="stealth" w="lg" len="lg"/>
          </a:ln>
        </p:spPr>
      </p:cxnSp>
      <p:cxnSp>
        <p:nvCxnSpPr>
          <p:cNvPr id="21" name="Shape 114"/>
          <p:cNvCxnSpPr/>
          <p:nvPr/>
        </p:nvCxnSpPr>
        <p:spPr>
          <a:xfrm flipV="1">
            <a:off x="2438400" y="2590800"/>
            <a:ext cx="4267200" cy="2514600"/>
          </a:xfrm>
          <a:prstGeom prst="straightConnector1">
            <a:avLst/>
          </a:prstGeom>
          <a:noFill/>
          <a:ln w="38100" cap="flat">
            <a:solidFill>
              <a:schemeClr val="dk2"/>
            </a:solidFill>
            <a:prstDash val="solid"/>
            <a:round/>
            <a:headEnd type="none" w="lg" len="lg"/>
            <a:tailEnd type="stealth" w="lg" len="lg"/>
          </a:ln>
        </p:spPr>
      </p:cxnSp>
      <p:sp>
        <p:nvSpPr>
          <p:cNvPr id="2" name="TextBox 1"/>
          <p:cNvSpPr txBox="1"/>
          <p:nvPr/>
        </p:nvSpPr>
        <p:spPr>
          <a:xfrm>
            <a:off x="8481627" y="0"/>
            <a:ext cx="633507" cy="369332"/>
          </a:xfrm>
          <a:prstGeom prst="rect">
            <a:avLst/>
          </a:prstGeom>
          <a:noFill/>
        </p:spPr>
        <p:txBody>
          <a:bodyPr wrap="none" rtlCol="0">
            <a:spAutoFit/>
          </a:bodyPr>
          <a:lstStyle/>
          <a:p>
            <a:r>
              <a:rPr lang="en-US" dirty="0" smtClean="0">
                <a:hlinkClick r:id="rId3" action="ppaction://hlinksldjump"/>
              </a:rPr>
              <a:t>Back</a:t>
            </a:r>
            <a:endParaRPr lang="en-US" dirty="0"/>
          </a:p>
        </p:txBody>
      </p:sp>
    </p:spTree>
    <p:extLst>
      <p:ext uri="{BB962C8B-B14F-4D97-AF65-F5344CB8AC3E}">
        <p14:creationId xmlns:p14="http://schemas.microsoft.com/office/powerpoint/2010/main" val="3823487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childTnLst>
                                </p:cTn>
                              </p:par>
                              <p:par>
                                <p:cTn id="15" presetID="3" presetClass="entr" presetSubtype="1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linds(horizont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par>
                                <p:cTn id="30" presetID="3" presetClass="exit" presetSubtype="10" fill="hold" nodeType="withEffect">
                                  <p:stCondLst>
                                    <p:cond delay="0"/>
                                  </p:stCondLst>
                                  <p:childTnLst>
                                    <p:animEffect transition="out" filter="blinds(horizontal)">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3" presetClass="exit" presetSubtype="10" fill="hold" nodeType="withEffect">
                                  <p:stCondLst>
                                    <p:cond delay="0"/>
                                  </p:stCondLst>
                                  <p:childTnLst>
                                    <p:animEffect transition="out" filter="blinds(horizontal)">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par>
                          <p:cTn id="36" fill="hold">
                            <p:stCondLst>
                              <p:cond delay="500"/>
                            </p:stCondLst>
                            <p:childTnLst>
                              <p:par>
                                <p:cTn id="37" presetID="3" presetClass="entr" presetSubtype="10" fill="hold" nodeType="after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blinds(horizontal)">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blinds(horizontal)">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blinds(horizontal)">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blinds(horizontal)">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blinds(horizontal)">
                                      <p:cBhvr>
                                        <p:cTn id="62" dur="500"/>
                                        <p:tgtEl>
                                          <p:spTgt spid="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blinds(horizontal)">
                                      <p:cBhvr>
                                        <p:cTn id="6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IBminer</a:t>
            </a:r>
            <a:endParaRPr lang="en-US" dirty="0"/>
          </a:p>
        </p:txBody>
      </p:sp>
      <p:sp>
        <p:nvSpPr>
          <p:cNvPr id="3" name="Text Placeholder 2"/>
          <p:cNvSpPr>
            <a:spLocks noGrp="1"/>
          </p:cNvSpPr>
          <p:nvPr>
            <p:ph type="body" idx="1"/>
          </p:nvPr>
        </p:nvSpPr>
        <p:spPr/>
        <p:txBody>
          <a:bodyPr/>
          <a:lstStyle/>
          <a:p>
            <a:r>
              <a:rPr lang="en-US" dirty="0" smtClean="0"/>
              <a:t>More slides on</a:t>
            </a:r>
            <a:endParaRPr lang="en-US" dirty="0"/>
          </a:p>
        </p:txBody>
      </p:sp>
      <p:sp>
        <p:nvSpPr>
          <p:cNvPr id="4" name="Footer Placeholder 3"/>
          <p:cNvSpPr>
            <a:spLocks noGrp="1"/>
          </p:cNvSpPr>
          <p:nvPr>
            <p:ph type="ftr" sz="quarter" idx="11"/>
          </p:nvPr>
        </p:nvSpPr>
        <p:spPr/>
        <p:txBody>
          <a:bodyPr/>
          <a:lstStyle/>
          <a:p>
            <a:r>
              <a:rPr lang="en-US" smtClean="0"/>
              <a:t>Hamid Mousavi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
        <p:nvSpPr>
          <p:cNvPr id="6" name="Date Placeholder 5"/>
          <p:cNvSpPr>
            <a:spLocks noGrp="1"/>
          </p:cNvSpPr>
          <p:nvPr>
            <p:ph type="dt" sz="half" idx="10"/>
          </p:nvPr>
        </p:nvSpPr>
        <p:spPr/>
        <p:txBody>
          <a:bodyPr/>
          <a:lstStyle/>
          <a:p>
            <a:r>
              <a:rPr lang="en-US" smtClean="0"/>
              <a:t>UCLA, CSD,  Spring 2014</a:t>
            </a:r>
            <a:endParaRPr lang="en-US"/>
          </a:p>
        </p:txBody>
      </p:sp>
    </p:spTree>
    <p:extLst>
      <p:ext uri="{BB962C8B-B14F-4D97-AF65-F5344CB8AC3E}">
        <p14:creationId xmlns:p14="http://schemas.microsoft.com/office/powerpoint/2010/main" val="5885277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Extraction from Semi-structured Information</a:t>
            </a:r>
            <a:endParaRPr lang="en-US" sz="3200" dirty="0"/>
          </a:p>
        </p:txBody>
      </p:sp>
      <p:sp>
        <p:nvSpPr>
          <p:cNvPr id="3" name="Content Placeholder 2"/>
          <p:cNvSpPr>
            <a:spLocks noGrp="1"/>
          </p:cNvSpPr>
          <p:nvPr>
            <p:ph idx="1"/>
          </p:nvPr>
        </p:nvSpPr>
        <p:spPr>
          <a:xfrm>
            <a:off x="1066800" y="1295400"/>
            <a:ext cx="7010400" cy="5105400"/>
          </a:xfrm>
        </p:spPr>
        <p:txBody>
          <a:bodyPr>
            <a:normAutofit/>
          </a:bodyPr>
          <a:lstStyle/>
          <a:p>
            <a:r>
              <a:rPr lang="en-US" sz="2400" dirty="0" smtClean="0"/>
              <a:t>For the Semi-structured data such as tables, lists, etc. </a:t>
            </a:r>
            <a:r>
              <a:rPr lang="en-US" sz="2400" dirty="0" err="1" smtClean="0"/>
              <a:t>IBminer</a:t>
            </a:r>
            <a:r>
              <a:rPr lang="en-US" sz="2400" dirty="0" smtClean="0"/>
              <a:t> can be utilized again:</a:t>
            </a:r>
          </a:p>
          <a:p>
            <a:pPr lvl="1"/>
            <a:r>
              <a:rPr lang="en-US" sz="2400" dirty="0" smtClean="0"/>
              <a:t>The semi-structure information should be converted to structured triple format using common patterns, and then</a:t>
            </a:r>
          </a:p>
          <a:p>
            <a:pPr lvl="1"/>
            <a:r>
              <a:rPr lang="en-US" sz="2400" dirty="0" err="1" smtClean="0"/>
              <a:t>IBminer</a:t>
            </a:r>
            <a:r>
              <a:rPr lang="en-US" sz="2400" dirty="0" smtClean="0"/>
              <a:t> uses a very similar techniques to learn from the examples and convert the structured triples into the final structured knowledge using correct terminology. </a:t>
            </a:r>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49889559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229600" cy="1143000"/>
          </a:xfrm>
        </p:spPr>
        <p:txBody>
          <a:bodyPr>
            <a:normAutofit/>
          </a:bodyPr>
          <a:lstStyle/>
          <a:p>
            <a:r>
              <a:rPr lang="en-US" sz="3600" b="1" dirty="0" smtClean="0"/>
              <a:t>Domain-Specific Evaluation</a:t>
            </a:r>
            <a:endParaRPr lang="en-US" sz="3600" b="1" dirty="0"/>
          </a:p>
        </p:txBody>
      </p:sp>
      <p:sp>
        <p:nvSpPr>
          <p:cNvPr id="7" name="Content Placeholder 2"/>
          <p:cNvSpPr>
            <a:spLocks noGrp="1"/>
          </p:cNvSpPr>
          <p:nvPr>
            <p:ph idx="1"/>
          </p:nvPr>
        </p:nvSpPr>
        <p:spPr>
          <a:xfrm>
            <a:off x="1143000" y="1219200"/>
            <a:ext cx="7772400" cy="2438400"/>
          </a:xfrm>
        </p:spPr>
        <p:txBody>
          <a:bodyPr>
            <a:normAutofit fontScale="92500" lnSpcReduction="20000"/>
          </a:bodyPr>
          <a:lstStyle/>
          <a:p>
            <a:pPr>
              <a:buClr>
                <a:schemeClr val="accent5">
                  <a:lumMod val="40000"/>
                  <a:lumOff val="60000"/>
                </a:schemeClr>
              </a:buClr>
            </a:pPr>
            <a:r>
              <a:rPr lang="en-US" sz="2400" dirty="0">
                <a:cs typeface="Arial" pitchFamily="34" charset="0"/>
              </a:rPr>
              <a:t>To evaluate our system, we create an initial KB using </a:t>
            </a:r>
            <a:r>
              <a:rPr lang="en-US" sz="2400" dirty="0" smtClean="0">
                <a:cs typeface="Arial" pitchFamily="34" charset="0"/>
              </a:rPr>
              <a:t>subjects listed </a:t>
            </a:r>
            <a:r>
              <a:rPr lang="en-US" sz="2400" dirty="0">
                <a:cs typeface="Arial" pitchFamily="34" charset="0"/>
              </a:rPr>
              <a:t>in Wikipedia for three specific </a:t>
            </a:r>
            <a:r>
              <a:rPr lang="en-US" sz="2400" dirty="0" smtClean="0">
                <a:cs typeface="Arial" pitchFamily="34" charset="0"/>
              </a:rPr>
              <a:t>domains*: </a:t>
            </a:r>
          </a:p>
          <a:p>
            <a:pPr lvl="1">
              <a:buClr>
                <a:schemeClr val="accent5">
                  <a:lumMod val="40000"/>
                  <a:lumOff val="60000"/>
                </a:schemeClr>
              </a:buClr>
            </a:pPr>
            <a:r>
              <a:rPr lang="en-US" sz="2000" dirty="0" smtClean="0">
                <a:cs typeface="Arial" pitchFamily="34" charset="0"/>
              </a:rPr>
              <a:t>Musicians</a:t>
            </a:r>
            <a:r>
              <a:rPr lang="en-US" sz="2000" dirty="0">
                <a:cs typeface="Arial" pitchFamily="34" charset="0"/>
              </a:rPr>
              <a:t>, </a:t>
            </a:r>
            <a:r>
              <a:rPr lang="en-US" sz="2000" dirty="0" smtClean="0">
                <a:cs typeface="Arial" pitchFamily="34" charset="0"/>
              </a:rPr>
              <a:t>Actors, and Institutes. </a:t>
            </a:r>
          </a:p>
          <a:p>
            <a:pPr>
              <a:buClr>
                <a:schemeClr val="accent5">
                  <a:lumMod val="40000"/>
                  <a:lumOff val="60000"/>
                </a:schemeClr>
              </a:buClr>
            </a:pPr>
            <a:r>
              <a:rPr lang="en-US" sz="2400" dirty="0">
                <a:cs typeface="Arial" pitchFamily="34" charset="0"/>
              </a:rPr>
              <a:t>For these subjects, we add their related structured </a:t>
            </a:r>
            <a:r>
              <a:rPr lang="en-US" sz="2400" dirty="0" smtClean="0">
                <a:cs typeface="Arial" pitchFamily="34" charset="0"/>
              </a:rPr>
              <a:t>data from </a:t>
            </a:r>
            <a:r>
              <a:rPr lang="en-US" sz="2400" dirty="0" err="1">
                <a:cs typeface="Arial" pitchFamily="34" charset="0"/>
              </a:rPr>
              <a:t>DBpedia</a:t>
            </a:r>
            <a:r>
              <a:rPr lang="en-US" sz="2400" dirty="0">
                <a:cs typeface="Arial" pitchFamily="34" charset="0"/>
              </a:rPr>
              <a:t> and YaGo2 to our initial KBs</a:t>
            </a:r>
            <a:r>
              <a:rPr lang="en-US" sz="2400" dirty="0" smtClean="0">
                <a:cs typeface="Arial" pitchFamily="34" charset="0"/>
              </a:rPr>
              <a:t>.  </a:t>
            </a:r>
          </a:p>
          <a:p>
            <a:pPr>
              <a:buClr>
                <a:schemeClr val="accent5">
                  <a:lumMod val="40000"/>
                  <a:lumOff val="60000"/>
                </a:schemeClr>
              </a:buClr>
            </a:pPr>
            <a:r>
              <a:rPr lang="en-US" sz="2400" dirty="0" smtClean="0">
                <a:cs typeface="Arial" pitchFamily="34" charset="0"/>
              </a:rPr>
              <a:t>As </a:t>
            </a:r>
            <a:r>
              <a:rPr lang="en-US" sz="2400" dirty="0">
                <a:cs typeface="Arial" pitchFamily="34" charset="0"/>
              </a:rPr>
              <a:t>for the text, </a:t>
            </a:r>
            <a:r>
              <a:rPr lang="en-US" sz="2400" dirty="0" smtClean="0">
                <a:cs typeface="Arial" pitchFamily="34" charset="0"/>
              </a:rPr>
              <a:t>we use </a:t>
            </a:r>
            <a:r>
              <a:rPr lang="en-US" sz="2400" dirty="0">
                <a:cs typeface="Arial" pitchFamily="34" charset="0"/>
              </a:rPr>
              <a:t>Wikipedia’s long abstracts for the mentioned </a:t>
            </a:r>
            <a:r>
              <a:rPr lang="en-US" sz="2400" dirty="0" smtClean="0">
                <a:cs typeface="Arial" pitchFamily="34" charset="0"/>
              </a:rPr>
              <a:t>subjects.</a:t>
            </a:r>
            <a:endParaRPr lang="en-US" sz="2400" dirty="0">
              <a:cs typeface="Arial" pitchFamily="34" charset="0"/>
            </a:endParaRPr>
          </a:p>
          <a:p>
            <a:pPr lvl="2">
              <a:buClr>
                <a:schemeClr val="accent5">
                  <a:lumMod val="40000"/>
                  <a:lumOff val="60000"/>
                </a:schemeClr>
              </a:buClr>
            </a:pPr>
            <a:endParaRPr lang="en-US" sz="2000" dirty="0">
              <a:latin typeface="Arial" pitchFamily="34" charset="0"/>
              <a:cs typeface="Arial" pitchFamily="34" charset="0"/>
            </a:endParaRPr>
          </a:p>
          <a:p>
            <a:pPr lvl="1">
              <a:buClr>
                <a:schemeClr val="accent5">
                  <a:lumMod val="40000"/>
                  <a:lumOff val="60000"/>
                </a:schemeClr>
              </a:buClr>
            </a:pPr>
            <a:endParaRPr lang="en-US" sz="2000" dirty="0" smtClean="0">
              <a:latin typeface="Arial" pitchFamily="34" charset="0"/>
              <a:cs typeface="Arial" pitchFamily="34" charset="0"/>
            </a:endParaRPr>
          </a:p>
          <a:p>
            <a:pPr lvl="1">
              <a:buClr>
                <a:schemeClr val="accent5">
                  <a:lumMod val="40000"/>
                  <a:lumOff val="60000"/>
                </a:schemeClr>
              </a:buClr>
            </a:pPr>
            <a:endParaRPr lang="en-US" sz="2000"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4" name="TextBox 3"/>
          <p:cNvSpPr txBox="1"/>
          <p:nvPr/>
        </p:nvSpPr>
        <p:spPr>
          <a:xfrm>
            <a:off x="1219200" y="5791200"/>
            <a:ext cx="7315200" cy="338554"/>
          </a:xfrm>
          <a:prstGeom prst="rect">
            <a:avLst/>
          </a:prstGeom>
          <a:noFill/>
        </p:spPr>
        <p:txBody>
          <a:bodyPr wrap="square" rtlCol="0">
            <a:spAutoFit/>
          </a:bodyPr>
          <a:lstStyle/>
          <a:p>
            <a:r>
              <a:rPr lang="en-US" sz="1600" dirty="0" smtClean="0">
                <a:latin typeface="Arial" pitchFamily="34" charset="0"/>
                <a:cs typeface="Arial" pitchFamily="34" charset="0"/>
              </a:rPr>
              <a:t>* Due </a:t>
            </a:r>
            <a:r>
              <a:rPr lang="en-US" sz="1600" dirty="0">
                <a:latin typeface="Arial" pitchFamily="34" charset="0"/>
                <a:cs typeface="Arial" pitchFamily="34" charset="0"/>
              </a:rPr>
              <a:t>to the limit of space, we only report results </a:t>
            </a:r>
            <a:r>
              <a:rPr lang="en-US" sz="1600" dirty="0" smtClean="0">
                <a:latin typeface="Arial" pitchFamily="34" charset="0"/>
                <a:cs typeface="Arial" pitchFamily="34" charset="0"/>
              </a:rPr>
              <a:t>for </a:t>
            </a:r>
            <a:r>
              <a:rPr lang="en-US" sz="1600" dirty="0">
                <a:latin typeface="Arial" pitchFamily="34" charset="0"/>
                <a:cs typeface="Arial" pitchFamily="34" charset="0"/>
              </a:rPr>
              <a:t>Musicians</a:t>
            </a:r>
            <a:endParaRPr lang="en-US" sz="1600" dirty="0"/>
          </a:p>
        </p:txBody>
      </p:sp>
      <p:graphicFrame>
        <p:nvGraphicFramePr>
          <p:cNvPr id="10" name="Table 9"/>
          <p:cNvGraphicFramePr>
            <a:graphicFrameLocks noGrp="1"/>
          </p:cNvGraphicFramePr>
          <p:nvPr>
            <p:extLst>
              <p:ext uri="{D42A27DB-BD31-4B8C-83A1-F6EECF244321}">
                <p14:modId xmlns:p14="http://schemas.microsoft.com/office/powerpoint/2010/main" val="3585039972"/>
              </p:ext>
            </p:extLst>
          </p:nvPr>
        </p:nvGraphicFramePr>
        <p:xfrm>
          <a:off x="1600200" y="3627120"/>
          <a:ext cx="6858001" cy="1808480"/>
        </p:xfrm>
        <a:graphic>
          <a:graphicData uri="http://schemas.openxmlformats.org/drawingml/2006/table">
            <a:tbl>
              <a:tblPr firstRow="1" bandRow="1">
                <a:tableStyleId>{5940675A-B579-460E-94D1-54222C63F5DA}</a:tableStyleId>
              </a:tblPr>
              <a:tblGrid>
                <a:gridCol w="1371600"/>
                <a:gridCol w="1371600"/>
                <a:gridCol w="1752600"/>
                <a:gridCol w="2362201"/>
              </a:tblGrid>
              <a:tr h="523240">
                <a:tc>
                  <a:txBody>
                    <a:bodyPr/>
                    <a:lstStyle/>
                    <a:p>
                      <a:pPr algn="ctr"/>
                      <a:r>
                        <a:rPr lang="en-US" sz="2000" b="1" dirty="0" smtClean="0">
                          <a:latin typeface="+mn-lt"/>
                          <a:cs typeface="Arial" pitchFamily="34" charset="0"/>
                        </a:rPr>
                        <a:t>Domain</a:t>
                      </a:r>
                      <a:endParaRPr lang="en-US" sz="2000" b="1" dirty="0">
                        <a:latin typeface="+mn-lt"/>
                        <a:cs typeface="Arial" pitchFamily="34" charset="0"/>
                      </a:endParaRPr>
                    </a:p>
                  </a:txBody>
                  <a:tcPr anchor="ctr" anchorCtr="1"/>
                </a:tc>
                <a:tc>
                  <a:txBody>
                    <a:bodyPr/>
                    <a:lstStyle/>
                    <a:p>
                      <a:pPr algn="ctr"/>
                      <a:r>
                        <a:rPr lang="en-US" sz="2000" b="1" dirty="0" smtClean="0">
                          <a:latin typeface="+mn-lt"/>
                          <a:cs typeface="Arial" pitchFamily="34" charset="0"/>
                        </a:rPr>
                        <a:t>Subjects</a:t>
                      </a:r>
                      <a:endParaRPr lang="en-US" sz="2000" b="1" dirty="0">
                        <a:latin typeface="+mn-lt"/>
                        <a:cs typeface="Arial" pitchFamily="34" charset="0"/>
                      </a:endParaRPr>
                    </a:p>
                  </a:txBody>
                  <a:tcPr anchor="ctr" anchorCtr="1"/>
                </a:tc>
                <a:tc>
                  <a:txBody>
                    <a:bodyPr/>
                    <a:lstStyle/>
                    <a:p>
                      <a:pPr algn="ctr"/>
                      <a:r>
                        <a:rPr lang="en-US" sz="2000" b="1" dirty="0" smtClean="0">
                          <a:latin typeface="+mn-lt"/>
                          <a:cs typeface="Arial" pitchFamily="34" charset="0"/>
                        </a:rPr>
                        <a:t>InfoBox Triples</a:t>
                      </a:r>
                      <a:endParaRPr lang="en-US" sz="2000" b="1" dirty="0">
                        <a:latin typeface="+mn-lt"/>
                        <a:cs typeface="Arial" pitchFamily="34" charset="0"/>
                      </a:endParaRPr>
                    </a:p>
                  </a:txBody>
                  <a:tcPr anchor="ctr" anchorCtr="1"/>
                </a:tc>
                <a:tc>
                  <a:txBody>
                    <a:bodyPr/>
                    <a:lstStyle/>
                    <a:p>
                      <a:pPr algn="ctr"/>
                      <a:r>
                        <a:rPr lang="en-US" sz="2000" b="1" dirty="0" smtClean="0">
                          <a:latin typeface="+mn-lt"/>
                          <a:cs typeface="Arial" pitchFamily="34" charset="0"/>
                        </a:rPr>
                        <a:t>Sentences per Abstract</a:t>
                      </a:r>
                      <a:endParaRPr lang="en-US" sz="2000" b="1" dirty="0">
                        <a:latin typeface="+mn-lt"/>
                        <a:cs typeface="Arial" pitchFamily="34" charset="0"/>
                      </a:endParaRPr>
                    </a:p>
                  </a:txBody>
                  <a:tcPr anchor="ctr" anchorCtr="1"/>
                </a:tc>
              </a:tr>
              <a:tr h="370840">
                <a:tc>
                  <a:txBody>
                    <a:bodyPr/>
                    <a:lstStyle/>
                    <a:p>
                      <a:pPr algn="ctr"/>
                      <a:r>
                        <a:rPr lang="en-US" dirty="0" smtClean="0">
                          <a:latin typeface="+mn-lt"/>
                          <a:cs typeface="Arial" pitchFamily="34" charset="0"/>
                        </a:rPr>
                        <a:t>Musician</a:t>
                      </a:r>
                      <a:endParaRPr lang="en-US" dirty="0">
                        <a:latin typeface="+mn-lt"/>
                        <a:cs typeface="Arial" pitchFamily="34" charset="0"/>
                      </a:endParaRPr>
                    </a:p>
                  </a:txBody>
                  <a:tcPr anchor="ctr" anchorCtr="1"/>
                </a:tc>
                <a:tc>
                  <a:txBody>
                    <a:bodyPr/>
                    <a:lstStyle/>
                    <a:p>
                      <a:pPr algn="ctr"/>
                      <a:r>
                        <a:rPr lang="en-US" dirty="0" smtClean="0">
                          <a:latin typeface="+mn-lt"/>
                          <a:cs typeface="Arial" pitchFamily="34" charset="0"/>
                        </a:rPr>
                        <a:t>65835</a:t>
                      </a:r>
                      <a:endParaRPr lang="en-US" dirty="0">
                        <a:latin typeface="+mn-lt"/>
                        <a:cs typeface="Arial" pitchFamily="34" charset="0"/>
                      </a:endParaRPr>
                    </a:p>
                  </a:txBody>
                  <a:tcPr anchor="ctr" anchorCtr="1"/>
                </a:tc>
                <a:tc>
                  <a:txBody>
                    <a:bodyPr/>
                    <a:lstStyle/>
                    <a:p>
                      <a:pPr algn="ctr"/>
                      <a:r>
                        <a:rPr lang="en-US" dirty="0" smtClean="0">
                          <a:latin typeface="+mn-lt"/>
                          <a:cs typeface="Arial" pitchFamily="34" charset="0"/>
                        </a:rPr>
                        <a:t>687184</a:t>
                      </a:r>
                      <a:endParaRPr lang="en-US" dirty="0">
                        <a:latin typeface="+mn-lt"/>
                        <a:cs typeface="Arial" pitchFamily="34" charset="0"/>
                      </a:endParaRPr>
                    </a:p>
                  </a:txBody>
                  <a:tcPr anchor="ctr" anchorCtr="1"/>
                </a:tc>
                <a:tc>
                  <a:txBody>
                    <a:bodyPr/>
                    <a:lstStyle/>
                    <a:p>
                      <a:pPr algn="ctr"/>
                      <a:r>
                        <a:rPr lang="en-US" dirty="0" smtClean="0">
                          <a:latin typeface="+mn-lt"/>
                          <a:cs typeface="Arial" pitchFamily="34" charset="0"/>
                        </a:rPr>
                        <a:t>8.4</a:t>
                      </a:r>
                      <a:endParaRPr lang="en-US" dirty="0">
                        <a:latin typeface="+mn-lt"/>
                        <a:cs typeface="Arial" pitchFamily="34" charset="0"/>
                      </a:endParaRPr>
                    </a:p>
                  </a:txBody>
                  <a:tcPr anchor="ctr" anchorCtr="1"/>
                </a:tc>
              </a:tr>
              <a:tr h="0">
                <a:tc>
                  <a:txBody>
                    <a:bodyPr/>
                    <a:lstStyle/>
                    <a:p>
                      <a:pPr algn="ctr"/>
                      <a:r>
                        <a:rPr lang="en-US" dirty="0" smtClean="0">
                          <a:latin typeface="+mn-lt"/>
                          <a:cs typeface="Arial" pitchFamily="34" charset="0"/>
                        </a:rPr>
                        <a:t>Actors</a:t>
                      </a:r>
                      <a:endParaRPr lang="en-US" dirty="0">
                        <a:latin typeface="+mn-lt"/>
                        <a:cs typeface="Arial" pitchFamily="34" charset="0"/>
                      </a:endParaRPr>
                    </a:p>
                  </a:txBody>
                  <a:tcPr anchor="ctr" anchorCtr="1"/>
                </a:tc>
                <a:tc>
                  <a:txBody>
                    <a:bodyPr/>
                    <a:lstStyle/>
                    <a:p>
                      <a:pPr algn="ctr"/>
                      <a:r>
                        <a:rPr lang="en-US" dirty="0" smtClean="0">
                          <a:latin typeface="+mn-lt"/>
                          <a:cs typeface="Arial" pitchFamily="34" charset="0"/>
                        </a:rPr>
                        <a:t>52710</a:t>
                      </a:r>
                      <a:endParaRPr lang="en-US" dirty="0">
                        <a:latin typeface="+mn-lt"/>
                        <a:cs typeface="Arial" pitchFamily="34" charset="0"/>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mn-lt"/>
                          <a:cs typeface="Arial" pitchFamily="34" charset="0"/>
                        </a:rPr>
                        <a:t>670296</a:t>
                      </a:r>
                    </a:p>
                  </a:txBody>
                  <a:tcPr anchor="ctr" anchorCtr="1"/>
                </a:tc>
                <a:tc>
                  <a:txBody>
                    <a:bodyPr/>
                    <a:lstStyle/>
                    <a:p>
                      <a:pPr algn="ctr"/>
                      <a:r>
                        <a:rPr lang="en-US" dirty="0" smtClean="0">
                          <a:latin typeface="+mn-lt"/>
                          <a:cs typeface="Arial" pitchFamily="34" charset="0"/>
                        </a:rPr>
                        <a:t>6.2</a:t>
                      </a:r>
                      <a:endParaRPr lang="en-US" dirty="0">
                        <a:latin typeface="+mn-lt"/>
                        <a:cs typeface="Arial" pitchFamily="34" charset="0"/>
                      </a:endParaRPr>
                    </a:p>
                  </a:txBody>
                  <a:tcPr anchor="ctr" anchorCtr="1"/>
                </a:tc>
              </a:tr>
              <a:tr h="370840">
                <a:tc>
                  <a:txBody>
                    <a:bodyPr/>
                    <a:lstStyle/>
                    <a:p>
                      <a:pPr algn="ctr"/>
                      <a:r>
                        <a:rPr lang="en-US" dirty="0" smtClean="0">
                          <a:latin typeface="+mn-lt"/>
                          <a:cs typeface="Arial" pitchFamily="34" charset="0"/>
                        </a:rPr>
                        <a:t>Institutes</a:t>
                      </a:r>
                      <a:endParaRPr lang="en-US" dirty="0">
                        <a:latin typeface="+mn-lt"/>
                        <a:cs typeface="Arial" pitchFamily="34" charset="0"/>
                      </a:endParaRPr>
                    </a:p>
                  </a:txBody>
                  <a:tcPr anchor="ctr" anchorCtr="1"/>
                </a:tc>
                <a:tc>
                  <a:txBody>
                    <a:bodyPr/>
                    <a:lstStyle/>
                    <a:p>
                      <a:pPr algn="ctr"/>
                      <a:r>
                        <a:rPr lang="en-US" dirty="0" smtClean="0">
                          <a:latin typeface="+mn-lt"/>
                          <a:cs typeface="Arial" pitchFamily="34" charset="0"/>
                        </a:rPr>
                        <a:t>86163</a:t>
                      </a:r>
                      <a:endParaRPr lang="en-US" dirty="0">
                        <a:latin typeface="+mn-lt"/>
                        <a:cs typeface="Arial" pitchFamily="34" charset="0"/>
                      </a:endParaRPr>
                    </a:p>
                  </a:txBody>
                  <a:tcPr anchor="ctr" anchorCtr="1"/>
                </a:tc>
                <a:tc>
                  <a:txBody>
                    <a:bodyPr/>
                    <a:lstStyle/>
                    <a:p>
                      <a:pPr algn="ctr"/>
                      <a:r>
                        <a:rPr lang="en-US" dirty="0" smtClean="0">
                          <a:latin typeface="+mn-lt"/>
                          <a:cs typeface="Arial" pitchFamily="34" charset="0"/>
                        </a:rPr>
                        <a:t>952283</a:t>
                      </a:r>
                      <a:endParaRPr lang="en-US" dirty="0">
                        <a:latin typeface="+mn-lt"/>
                        <a:cs typeface="Arial" pitchFamily="34" charset="0"/>
                      </a:endParaRPr>
                    </a:p>
                  </a:txBody>
                  <a:tcPr anchor="ctr" anchorCtr="1"/>
                </a:tc>
                <a:tc>
                  <a:txBody>
                    <a:bodyPr/>
                    <a:lstStyle/>
                    <a:p>
                      <a:pPr algn="ctr"/>
                      <a:r>
                        <a:rPr lang="en-US" dirty="0" smtClean="0">
                          <a:latin typeface="+mn-lt"/>
                          <a:cs typeface="Arial" pitchFamily="34" charset="0"/>
                        </a:rPr>
                        <a:t>5.9</a:t>
                      </a:r>
                      <a:endParaRPr lang="en-US" dirty="0">
                        <a:latin typeface="+mn-lt"/>
                        <a:cs typeface="Arial" pitchFamily="34" charset="0"/>
                      </a:endParaRPr>
                    </a:p>
                  </a:txBody>
                  <a:tcPr anchor="ctr" anchorCtr="1"/>
                </a:tc>
              </a:tr>
            </a:tbl>
          </a:graphicData>
        </a:graphic>
      </p:graphicFrame>
      <p:sp>
        <p:nvSpPr>
          <p:cNvPr id="3" name="Date Placeholder 2"/>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9" name="TextBox 8"/>
          <p:cNvSpPr txBox="1"/>
          <p:nvPr/>
        </p:nvSpPr>
        <p:spPr>
          <a:xfrm>
            <a:off x="8481627" y="0"/>
            <a:ext cx="633507" cy="369332"/>
          </a:xfrm>
          <a:prstGeom prst="rect">
            <a:avLst/>
          </a:prstGeom>
          <a:noFill/>
        </p:spPr>
        <p:txBody>
          <a:bodyPr wrap="none" rtlCol="0">
            <a:spAutoFit/>
          </a:bodyPr>
          <a:lstStyle/>
          <a:p>
            <a:r>
              <a:rPr lang="en-US" dirty="0" smtClean="0">
                <a:hlinkClick r:id="rId3" action="ppaction://hlinksldjump"/>
              </a:rPr>
              <a:t>Back</a:t>
            </a:r>
            <a:endParaRPr lang="en-US" dirty="0"/>
          </a:p>
        </p:txBody>
      </p:sp>
    </p:spTree>
    <p:extLst>
      <p:ext uri="{BB962C8B-B14F-4D97-AF65-F5344CB8AC3E}">
        <p14:creationId xmlns:p14="http://schemas.microsoft.com/office/powerpoint/2010/main" val="428119670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53000"/>
            <a:ext cx="8229600" cy="1143000"/>
          </a:xfrm>
        </p:spPr>
        <p:txBody>
          <a:bodyPr>
            <a:normAutofit fontScale="90000"/>
          </a:bodyPr>
          <a:lstStyle/>
          <a:p>
            <a:r>
              <a:rPr lang="en-US" sz="4000" b="1" dirty="0" err="1" smtClean="0"/>
              <a:t>IBminer’s</a:t>
            </a:r>
            <a:r>
              <a:rPr lang="en-US" sz="4000" b="1" dirty="0" smtClean="0"/>
              <a:t> Results over the Musicians Long Abstracts in Wikipedia</a:t>
            </a:r>
            <a:endParaRPr lang="en-US" sz="4000" b="1" dirty="0"/>
          </a:p>
        </p:txBody>
      </p:sp>
      <p:sp>
        <p:nvSpPr>
          <p:cNvPr id="8" name="Text Placeholder 7"/>
          <p:cNvSpPr>
            <a:spLocks noGrp="1"/>
          </p:cNvSpPr>
          <p:nvPr>
            <p:ph type="body" idx="1"/>
          </p:nvPr>
        </p:nvSpPr>
        <p:spPr>
          <a:xfrm>
            <a:off x="457200" y="328278"/>
            <a:ext cx="4023360" cy="1043322"/>
          </a:xfrm>
        </p:spPr>
        <p:txBody>
          <a:bodyPr/>
          <a:lstStyle/>
          <a:p>
            <a:r>
              <a:rPr lang="en-US" sz="1800" b="1" dirty="0" smtClean="0">
                <a:latin typeface="Arial" pitchFamily="34" charset="0"/>
                <a:cs typeface="Arial" pitchFamily="34" charset="0"/>
              </a:rPr>
              <a:t>Precision/Recall diagram for the best matches</a:t>
            </a:r>
            <a:endParaRPr lang="en-US" b="1" dirty="0"/>
          </a:p>
        </p:txBody>
      </p:sp>
      <p:sp>
        <p:nvSpPr>
          <p:cNvPr id="10" name="Text Placeholder 9"/>
          <p:cNvSpPr>
            <a:spLocks noGrp="1"/>
          </p:cNvSpPr>
          <p:nvPr>
            <p:ph type="body" sz="half" idx="3"/>
          </p:nvPr>
        </p:nvSpPr>
        <p:spPr>
          <a:xfrm>
            <a:off x="4663440" y="328278"/>
            <a:ext cx="4023360" cy="1043322"/>
          </a:xfrm>
        </p:spPr>
        <p:txBody>
          <a:bodyPr>
            <a:noAutofit/>
          </a:bodyPr>
          <a:lstStyle/>
          <a:p>
            <a:r>
              <a:rPr lang="en-US" sz="1800" b="1" dirty="0" smtClean="0">
                <a:latin typeface="Arial" pitchFamily="34" charset="0"/>
                <a:cs typeface="Arial" pitchFamily="34" charset="0"/>
              </a:rPr>
              <a:t/>
            </a:r>
            <a:br>
              <a:rPr lang="en-US" sz="1800" b="1" dirty="0" smtClean="0">
                <a:latin typeface="Arial" pitchFamily="34" charset="0"/>
                <a:cs typeface="Arial" pitchFamily="34" charset="0"/>
              </a:rPr>
            </a:br>
            <a:r>
              <a:rPr lang="en-US" sz="1800" b="1" dirty="0" smtClean="0">
                <a:latin typeface="Arial" pitchFamily="34" charset="0"/>
                <a:cs typeface="Arial" pitchFamily="34" charset="0"/>
              </a:rPr>
              <a:t>Precision/Recall diagram for secondary matches (attribute synonyms)</a:t>
            </a:r>
          </a:p>
          <a:p>
            <a:endParaRPr lang="en-US" sz="1100"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752600"/>
            <a:ext cx="4039518" cy="2971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1765554"/>
            <a:ext cx="4038600" cy="2958846"/>
          </a:xfrm>
          <a:prstGeom prst="rect">
            <a:avLst/>
          </a:prstGeom>
        </p:spPr>
      </p:pic>
      <p:sp>
        <p:nvSpPr>
          <p:cNvPr id="11" name="TextBox 10"/>
          <p:cNvSpPr txBox="1"/>
          <p:nvPr/>
        </p:nvSpPr>
        <p:spPr>
          <a:xfrm>
            <a:off x="8481627" y="0"/>
            <a:ext cx="633507" cy="369332"/>
          </a:xfrm>
          <a:prstGeom prst="rect">
            <a:avLst/>
          </a:prstGeom>
          <a:noFill/>
        </p:spPr>
        <p:txBody>
          <a:bodyPr wrap="none" rtlCol="0">
            <a:spAutoFit/>
          </a:bodyPr>
          <a:lstStyle/>
          <a:p>
            <a:r>
              <a:rPr lang="en-US" dirty="0" smtClean="0">
                <a:hlinkClick r:id="rId5" action="ppaction://hlinksldjump"/>
              </a:rPr>
              <a:t>Back</a:t>
            </a:r>
            <a:endParaRPr lang="en-US" dirty="0"/>
          </a:p>
        </p:txBody>
      </p:sp>
    </p:spTree>
    <p:extLst>
      <p:ext uri="{BB962C8B-B14F-4D97-AF65-F5344CB8AC3E}">
        <p14:creationId xmlns:p14="http://schemas.microsoft.com/office/powerpoint/2010/main" val="184849795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t>Attribute Synonyms for Existing KB</a:t>
            </a:r>
            <a:endParaRPr lang="en-US" sz="4000" b="1" dirty="0"/>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r>
              <a:rPr lang="en-US" smtClean="0"/>
              <a:t>UCLA, CSD,  Spring 2014</a:t>
            </a:r>
            <a:endParaRPr lang="en-US" dirty="0"/>
          </a:p>
        </p:txBody>
      </p:sp>
      <p:sp>
        <p:nvSpPr>
          <p:cNvPr id="7" name="Footer Placeholder 6"/>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4" name="TextBox 3"/>
          <p:cNvSpPr txBox="1"/>
          <p:nvPr/>
        </p:nvSpPr>
        <p:spPr>
          <a:xfrm>
            <a:off x="1981200" y="5407305"/>
            <a:ext cx="6172200" cy="646331"/>
          </a:xfrm>
          <a:prstGeom prst="rect">
            <a:avLst/>
          </a:prstGeom>
          <a:noFill/>
        </p:spPr>
        <p:txBody>
          <a:bodyPr wrap="square" rtlCol="0">
            <a:spAutoFit/>
          </a:bodyPr>
          <a:lstStyle/>
          <a:p>
            <a:r>
              <a:rPr lang="en-US" dirty="0">
                <a:latin typeface="Arial" pitchFamily="34" charset="0"/>
                <a:cs typeface="Arial" pitchFamily="34" charset="0"/>
              </a:rPr>
              <a:t>Precision/Recall diagram for the attribute synonyms generated for existing </a:t>
            </a:r>
            <a:r>
              <a:rPr lang="en-US" dirty="0" err="1">
                <a:latin typeface="Arial" pitchFamily="34" charset="0"/>
                <a:cs typeface="Arial" pitchFamily="34" charset="0"/>
              </a:rPr>
              <a:t>InfoBoxes</a:t>
            </a:r>
            <a:r>
              <a:rPr lang="en-US" dirty="0">
                <a:latin typeface="Arial" pitchFamily="34" charset="0"/>
                <a:cs typeface="Arial" pitchFamily="34" charset="0"/>
              </a:rPr>
              <a:t> </a:t>
            </a:r>
            <a:r>
              <a:rPr lang="en-US" dirty="0" smtClean="0">
                <a:latin typeface="Arial" pitchFamily="34" charset="0"/>
                <a:cs typeface="Arial" pitchFamily="34" charset="0"/>
              </a:rPr>
              <a:t>in </a:t>
            </a:r>
            <a:r>
              <a:rPr lang="en-US" dirty="0">
                <a:latin typeface="Arial" pitchFamily="34" charset="0"/>
                <a:cs typeface="Arial" pitchFamily="34" charset="0"/>
              </a:rPr>
              <a:t>the Musicians data set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552995"/>
            <a:ext cx="5638800" cy="3781005"/>
          </a:xfrm>
          <a:prstGeom prst="rect">
            <a:avLst/>
          </a:prstGeom>
        </p:spPr>
      </p:pic>
      <p:sp>
        <p:nvSpPr>
          <p:cNvPr id="9" name="TextBox 8"/>
          <p:cNvSpPr txBox="1"/>
          <p:nvPr/>
        </p:nvSpPr>
        <p:spPr>
          <a:xfrm>
            <a:off x="8481627" y="0"/>
            <a:ext cx="633507" cy="369332"/>
          </a:xfrm>
          <a:prstGeom prst="rect">
            <a:avLst/>
          </a:prstGeom>
          <a:noFill/>
        </p:spPr>
        <p:txBody>
          <a:bodyPr wrap="none" rtlCol="0">
            <a:spAutoFit/>
          </a:bodyPr>
          <a:lstStyle/>
          <a:p>
            <a:r>
              <a:rPr lang="en-US" dirty="0" smtClean="0">
                <a:hlinkClick r:id="rId4" action="ppaction://hlinksldjump"/>
              </a:rPr>
              <a:t>Back</a:t>
            </a:r>
            <a:endParaRPr lang="en-US" dirty="0"/>
          </a:p>
        </p:txBody>
      </p:sp>
    </p:spTree>
    <p:extLst>
      <p:ext uri="{BB962C8B-B14F-4D97-AF65-F5344CB8AC3E}">
        <p14:creationId xmlns:p14="http://schemas.microsoft.com/office/powerpoint/2010/main" val="384358743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r>
              <a:rPr lang="en-US" dirty="0" err="1"/>
              <a:t>InfoBox</a:t>
            </a:r>
            <a:r>
              <a:rPr lang="en-US" dirty="0"/>
              <a:t> </a:t>
            </a:r>
            <a:r>
              <a:rPr lang="en-US" dirty="0" smtClean="0"/>
              <a:t># vs. Sentence #</a:t>
            </a:r>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pic>
        <p:nvPicPr>
          <p:cNvPr id="12" name="Picture 11"/>
          <p:cNvPicPr>
            <a:picLocks noChangeAspect="1"/>
          </p:cNvPicPr>
          <p:nvPr/>
        </p:nvPicPr>
        <p:blipFill>
          <a:blip r:embed="rId2"/>
          <a:stretch>
            <a:fillRect/>
          </a:stretch>
        </p:blipFill>
        <p:spPr>
          <a:xfrm>
            <a:off x="1054746" y="1854200"/>
            <a:ext cx="7479654" cy="3708400"/>
          </a:xfrm>
          <a:prstGeom prst="rect">
            <a:avLst/>
          </a:prstGeom>
        </p:spPr>
      </p:pic>
      <p:sp>
        <p:nvSpPr>
          <p:cNvPr id="13" name="TextBox 12"/>
          <p:cNvSpPr txBox="1"/>
          <p:nvPr/>
        </p:nvSpPr>
        <p:spPr>
          <a:xfrm>
            <a:off x="8481627" y="0"/>
            <a:ext cx="633507" cy="369332"/>
          </a:xfrm>
          <a:prstGeom prst="rect">
            <a:avLst/>
          </a:prstGeom>
          <a:noFill/>
        </p:spPr>
        <p:txBody>
          <a:bodyPr wrap="none" rtlCol="0">
            <a:spAutoFit/>
          </a:bodyPr>
          <a:lstStyle/>
          <a:p>
            <a:r>
              <a:rPr lang="en-US" dirty="0" smtClean="0">
                <a:hlinkClick r:id="rId3" action="ppaction://hlinksldjump"/>
              </a:rPr>
              <a:t>Back</a:t>
            </a:r>
            <a:endParaRPr lang="en-US" dirty="0"/>
          </a:p>
        </p:txBody>
      </p:sp>
    </p:spTree>
    <p:extLst>
      <p:ext uri="{BB962C8B-B14F-4D97-AF65-F5344CB8AC3E}">
        <p14:creationId xmlns:p14="http://schemas.microsoft.com/office/powerpoint/2010/main" val="408719573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Semantic Links vs. Sentence Number</a:t>
            </a:r>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pic>
        <p:nvPicPr>
          <p:cNvPr id="7" name="Picture 6"/>
          <p:cNvPicPr>
            <a:picLocks noChangeAspect="1"/>
          </p:cNvPicPr>
          <p:nvPr/>
        </p:nvPicPr>
        <p:blipFill>
          <a:blip r:embed="rId2"/>
          <a:stretch>
            <a:fillRect/>
          </a:stretch>
        </p:blipFill>
        <p:spPr>
          <a:xfrm>
            <a:off x="1066800" y="1828800"/>
            <a:ext cx="7087041" cy="3848100"/>
          </a:xfrm>
          <a:prstGeom prst="rect">
            <a:avLst/>
          </a:prstGeom>
        </p:spPr>
      </p:pic>
    </p:spTree>
    <p:extLst>
      <p:ext uri="{BB962C8B-B14F-4D97-AF65-F5344CB8AC3E}">
        <p14:creationId xmlns:p14="http://schemas.microsoft.com/office/powerpoint/2010/main" val="92983273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effect of using more text</a:t>
            </a:r>
            <a:endParaRPr lang="en-US" dirty="0"/>
          </a:p>
        </p:txBody>
      </p:sp>
      <p:sp>
        <p:nvSpPr>
          <p:cNvPr id="3" name="Content Placeholder 2"/>
          <p:cNvSpPr>
            <a:spLocks noGrp="1"/>
          </p:cNvSpPr>
          <p:nvPr>
            <p:ph idx="1"/>
          </p:nvPr>
        </p:nvSpPr>
        <p:spPr/>
        <p:txBody>
          <a:bodyPr/>
          <a:lstStyle/>
          <a:p>
            <a:pPr marL="82296" indent="0">
              <a:buNone/>
            </a:pPr>
            <a:endParaRPr lang="en-US" dirty="0"/>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5" name="Footer Placeholder 4"/>
          <p:cNvSpPr>
            <a:spLocks noGrp="1"/>
          </p:cNvSpPr>
          <p:nvPr>
            <p:ph type="ftr" sz="quarter" idx="11"/>
          </p:nvPr>
        </p:nvSpPr>
        <p:spPr/>
        <p:txBody>
          <a:bodyPr/>
          <a:lstStyle/>
          <a:p>
            <a:r>
              <a:rPr lang="en-US" smtClean="0"/>
              <a:t>Hamid Mousavi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pic>
        <p:nvPicPr>
          <p:cNvPr id="8" name="Picture 7" descr="Sentence N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283" y="1752600"/>
            <a:ext cx="5718717" cy="3886200"/>
          </a:xfrm>
          <a:prstGeom prst="rect">
            <a:avLst/>
          </a:prstGeom>
        </p:spPr>
      </p:pic>
    </p:spTree>
    <p:extLst>
      <p:ext uri="{BB962C8B-B14F-4D97-AF65-F5344CB8AC3E}">
        <p14:creationId xmlns:p14="http://schemas.microsoft.com/office/powerpoint/2010/main" val="128588845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3-12-11 at 10.49.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8231918" cy="5922819"/>
          </a:xfrm>
          <a:prstGeom prst="rect">
            <a:avLst/>
          </a:prstGeom>
        </p:spPr>
      </p:pic>
      <p:sp>
        <p:nvSpPr>
          <p:cNvPr id="16" name="Rectangle 15"/>
          <p:cNvSpPr/>
          <p:nvPr/>
        </p:nvSpPr>
        <p:spPr>
          <a:xfrm>
            <a:off x="6400800" y="4987636"/>
            <a:ext cx="2597727" cy="2032002"/>
          </a:xfrm>
          <a:prstGeom prst="rect">
            <a:avLst/>
          </a:prstGeom>
          <a:noFill/>
          <a:ln w="2222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90600" y="0"/>
            <a:ext cx="7086600" cy="900545"/>
          </a:xfrm>
        </p:spPr>
        <p:txBody>
          <a:bodyPr>
            <a:normAutofit fontScale="90000"/>
          </a:bodyPr>
          <a:lstStyle/>
          <a:p>
            <a:r>
              <a:rPr lang="en-US" sz="4000" dirty="0" smtClean="0"/>
              <a:t>Structured </a:t>
            </a:r>
            <a:r>
              <a:rPr lang="en-US" sz="4000" dirty="0"/>
              <a:t>S</a:t>
            </a:r>
            <a:r>
              <a:rPr lang="en-US" sz="4000" dirty="0" smtClean="0"/>
              <a:t>ummaries can help …</a:t>
            </a:r>
            <a:endParaRPr lang="en-US" sz="4000" dirty="0"/>
          </a:p>
        </p:txBody>
      </p:sp>
      <p:pic>
        <p:nvPicPr>
          <p:cNvPr id="9" name="Picture 8" descr="Screen Shot 2013-12-11 at 10.54.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083" y="1760688"/>
            <a:ext cx="5105400" cy="4038600"/>
          </a:xfrm>
          <a:prstGeom prst="rect">
            <a:avLst/>
          </a:prstGeom>
        </p:spPr>
      </p:pic>
      <p:cxnSp>
        <p:nvCxnSpPr>
          <p:cNvPr id="11" name="Straight Connector 10"/>
          <p:cNvCxnSpPr/>
          <p:nvPr/>
        </p:nvCxnSpPr>
        <p:spPr>
          <a:xfrm>
            <a:off x="6617862" y="1760688"/>
            <a:ext cx="2401455" cy="3196929"/>
          </a:xfrm>
          <a:prstGeom prst="line">
            <a:avLst/>
          </a:prstGeom>
          <a:ln w="53975">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905000" y="5627254"/>
            <a:ext cx="4479637" cy="1362365"/>
          </a:xfrm>
          <a:prstGeom prst="line">
            <a:avLst/>
          </a:prstGeom>
          <a:ln w="53975">
            <a:solidFill>
              <a:srgbClr val="000090"/>
            </a:solidFill>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r>
              <a:rPr lang="en-US" smtClean="0"/>
              <a:t>UCLA, CSD,  Spring 2014</a:t>
            </a:r>
            <a:endParaRPr lang="en-US" dirty="0"/>
          </a:p>
        </p:txBody>
      </p:sp>
      <p:sp>
        <p:nvSpPr>
          <p:cNvPr id="4" name="Footer Placeholder 3"/>
          <p:cNvSpPr>
            <a:spLocks noGrp="1"/>
          </p:cNvSpPr>
          <p:nvPr>
            <p:ph type="ftr" sz="quarter" idx="11"/>
          </p:nvPr>
        </p:nvSpPr>
        <p:spPr/>
        <p:txBody>
          <a:bodyPr/>
          <a:lstStyle/>
          <a:p>
            <a:r>
              <a:rPr lang="en-US" smtClean="0"/>
              <a:t>Hamid Mousavi</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5258410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3" presetClass="exit" presetSubtype="10" fill="hold" nodeType="withEffect">
                                  <p:stCondLst>
                                    <p:cond delay="0"/>
                                  </p:stCondLst>
                                  <p:childTnLst>
                                    <p:animEffect transition="out" filter="blinds(horizontal)">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200" dirty="0" smtClean="0"/>
              <a:t>Semantic Search through structured queries</a:t>
            </a:r>
            <a:endParaRPr lang="en-US" sz="3200" dirty="0"/>
          </a:p>
        </p:txBody>
      </p:sp>
      <p:sp>
        <p:nvSpPr>
          <p:cNvPr id="146" name="Shape 146"/>
          <p:cNvSpPr txBox="1">
            <a:spLocks noGrp="1"/>
          </p:cNvSpPr>
          <p:nvPr>
            <p:ph idx="1"/>
          </p:nvPr>
        </p:nvSpPr>
        <p:spPr>
          <a:xfrm>
            <a:off x="990600" y="990600"/>
            <a:ext cx="8001000" cy="5105400"/>
          </a:xfrm>
          <a:prstGeom prst="rect">
            <a:avLst/>
          </a:prstGeom>
        </p:spPr>
        <p:txBody>
          <a:bodyPr lIns="91425" tIns="91425" rIns="91425" bIns="91425" anchor="t" anchorCtr="0">
            <a:noAutofit/>
          </a:bodyPr>
          <a:lstStyle/>
          <a:p>
            <a:r>
              <a:rPr lang="en-US" sz="2800" dirty="0" smtClean="0"/>
              <a:t>After converting </a:t>
            </a:r>
            <a:r>
              <a:rPr lang="en-US" sz="2800" dirty="0" err="1" smtClean="0"/>
              <a:t>InfoBoxes</a:t>
            </a:r>
            <a:r>
              <a:rPr lang="en-US" sz="2800" dirty="0" smtClean="0"/>
              <a:t> (and similar structured summaries) into RDF triples formats, </a:t>
            </a:r>
            <a:endParaRPr lang="en-US" sz="2800" dirty="0"/>
          </a:p>
          <a:p>
            <a:pPr lvl="1"/>
            <a:r>
              <a:rPr lang="en-US" sz="2400" dirty="0"/>
              <a:t>subject/attribute/</a:t>
            </a:r>
            <a:r>
              <a:rPr lang="en-US" sz="2400" dirty="0" smtClean="0"/>
              <a:t>value</a:t>
            </a:r>
            <a:endParaRPr lang="en-US" sz="2400" dirty="0"/>
          </a:p>
          <a:p>
            <a:r>
              <a:rPr lang="en-US" sz="2800" dirty="0"/>
              <a:t>w</a:t>
            </a:r>
            <a:r>
              <a:rPr lang="en-US" sz="2800" dirty="0" smtClean="0"/>
              <a:t>e can use SPARQL to perform a semantic search:</a:t>
            </a:r>
          </a:p>
          <a:p>
            <a:pPr marL="82296" indent="0">
              <a:buNone/>
            </a:pPr>
            <a:r>
              <a:rPr lang="en-US" sz="1050" dirty="0"/>
              <a:t> </a:t>
            </a:r>
            <a:r>
              <a:rPr lang="en-US" sz="1200" dirty="0" smtClean="0"/>
              <a:t> </a:t>
            </a:r>
            <a:endParaRPr lang="en-US" sz="2000" dirty="0" smtClean="0"/>
          </a:p>
          <a:p>
            <a:pPr marL="1371600" indent="0">
              <a:buNone/>
            </a:pPr>
            <a:r>
              <a:rPr lang="en-US" sz="2000" b="1" dirty="0"/>
              <a:t>SELECT </a:t>
            </a:r>
            <a:r>
              <a:rPr lang="en" sz="2000" dirty="0"/>
              <a:t>?actress</a:t>
            </a:r>
          </a:p>
          <a:p>
            <a:pPr marL="1371600" indent="0">
              <a:buNone/>
            </a:pPr>
            <a:r>
              <a:rPr lang="en" sz="2000" b="1" dirty="0"/>
              <a:t>W</a:t>
            </a:r>
            <a:r>
              <a:rPr lang="en-US" sz="2000" b="1" dirty="0"/>
              <a:t>HERE</a:t>
            </a:r>
            <a:r>
              <a:rPr lang="en" sz="2000" dirty="0"/>
              <a:t> {    </a:t>
            </a:r>
          </a:p>
          <a:p>
            <a:pPr marL="1371600" indent="0">
              <a:buNone/>
            </a:pPr>
            <a:r>
              <a:rPr lang="en-US" sz="2000" dirty="0" smtClean="0"/>
              <a:t>   </a:t>
            </a:r>
            <a:r>
              <a:rPr lang="en" sz="2000" dirty="0" smtClean="0"/>
              <a:t>?</a:t>
            </a:r>
            <a:r>
              <a:rPr lang="en" sz="2000" dirty="0"/>
              <a:t>actress </a:t>
            </a:r>
            <a:r>
              <a:rPr lang="en-US" sz="2000" dirty="0" smtClean="0"/>
              <a:t>	</a:t>
            </a:r>
            <a:r>
              <a:rPr lang="en" sz="2000" dirty="0" smtClean="0"/>
              <a:t>gender </a:t>
            </a:r>
            <a:r>
              <a:rPr lang="en-US" sz="2000" dirty="0" smtClean="0"/>
              <a:t>	</a:t>
            </a:r>
            <a:r>
              <a:rPr lang="en" sz="2000" dirty="0" smtClean="0"/>
              <a:t>female</a:t>
            </a:r>
            <a:r>
              <a:rPr lang="en" sz="2000" dirty="0"/>
              <a:t>.</a:t>
            </a:r>
          </a:p>
          <a:p>
            <a:pPr marL="1371600" indent="0">
              <a:buNone/>
            </a:pPr>
            <a:r>
              <a:rPr lang="en-US" sz="2000" dirty="0" smtClean="0"/>
              <a:t>   </a:t>
            </a:r>
            <a:r>
              <a:rPr lang="en" sz="2000" dirty="0" smtClean="0"/>
              <a:t>?</a:t>
            </a:r>
            <a:r>
              <a:rPr lang="en" sz="2000" dirty="0"/>
              <a:t>actress </a:t>
            </a:r>
            <a:r>
              <a:rPr lang="en-US" sz="2000" dirty="0" smtClean="0"/>
              <a:t>	</a:t>
            </a:r>
            <a:r>
              <a:rPr lang="en" sz="2000" dirty="0" smtClean="0"/>
              <a:t>actedIn </a:t>
            </a:r>
            <a:r>
              <a:rPr lang="en-US" sz="2000" dirty="0" smtClean="0"/>
              <a:t>	</a:t>
            </a:r>
            <a:r>
              <a:rPr lang="en" sz="2000" dirty="0" smtClean="0"/>
              <a:t>?</a:t>
            </a:r>
            <a:r>
              <a:rPr lang="en" sz="2000" dirty="0"/>
              <a:t>movie.</a:t>
            </a:r>
          </a:p>
          <a:p>
            <a:pPr marL="1371600" indent="0">
              <a:buNone/>
            </a:pPr>
            <a:r>
              <a:rPr lang="en-US" sz="2000" dirty="0" smtClean="0"/>
              <a:t>   </a:t>
            </a:r>
            <a:r>
              <a:rPr lang="en" sz="2000" dirty="0" smtClean="0"/>
              <a:t>“</a:t>
            </a:r>
            <a:r>
              <a:rPr lang="en" sz="2000" dirty="0"/>
              <a:t>Russell Crowe” </a:t>
            </a:r>
            <a:r>
              <a:rPr lang="en" sz="2000" dirty="0" smtClean="0"/>
              <a:t>actedIn </a:t>
            </a:r>
            <a:r>
              <a:rPr lang="en" sz="2000" dirty="0"/>
              <a:t>?movie.</a:t>
            </a:r>
          </a:p>
          <a:p>
            <a:pPr marL="1371600" indent="0">
              <a:buNone/>
            </a:pPr>
            <a:r>
              <a:rPr lang="en" sz="2000" dirty="0"/>
              <a:t> </a:t>
            </a:r>
            <a:r>
              <a:rPr lang="en-US" sz="2000" dirty="0" smtClean="0"/>
              <a:t>  </a:t>
            </a:r>
            <a:r>
              <a:rPr lang="en" sz="2000" dirty="0" smtClean="0"/>
              <a:t>?</a:t>
            </a:r>
            <a:r>
              <a:rPr lang="en" sz="2000" dirty="0"/>
              <a:t>movie </a:t>
            </a:r>
            <a:r>
              <a:rPr lang="en-US" sz="2000" dirty="0" smtClean="0"/>
              <a:t>	</a:t>
            </a:r>
            <a:r>
              <a:rPr lang="en" sz="2000" dirty="0" smtClean="0"/>
              <a:t>genre </a:t>
            </a:r>
            <a:r>
              <a:rPr lang="en-US" sz="2000" dirty="0" smtClean="0"/>
              <a:t>	“</a:t>
            </a:r>
            <a:r>
              <a:rPr lang="en" sz="2000" dirty="0"/>
              <a:t>crime</a:t>
            </a:r>
            <a:r>
              <a:rPr lang="en-US" sz="2000" dirty="0"/>
              <a:t>”</a:t>
            </a:r>
            <a:r>
              <a:rPr lang="en" sz="2000" dirty="0"/>
              <a:t>.</a:t>
            </a:r>
          </a:p>
          <a:p>
            <a:pPr marL="1371600" indent="0">
              <a:buNone/>
            </a:pPr>
            <a:r>
              <a:rPr lang="en-US" sz="2000" dirty="0" smtClean="0"/>
              <a:t>   </a:t>
            </a:r>
            <a:r>
              <a:rPr lang="en" sz="2000" dirty="0" smtClean="0"/>
              <a:t>?</a:t>
            </a:r>
            <a:r>
              <a:rPr lang="en" sz="2000" dirty="0"/>
              <a:t>movie </a:t>
            </a:r>
            <a:r>
              <a:rPr lang="en-US" sz="2000" dirty="0" smtClean="0"/>
              <a:t>	</a:t>
            </a:r>
            <a:r>
              <a:rPr lang="en" sz="2000" dirty="0" smtClean="0"/>
              <a:t>genre </a:t>
            </a:r>
            <a:r>
              <a:rPr lang="en-US" sz="2000" dirty="0" smtClean="0"/>
              <a:t>	“</a:t>
            </a:r>
            <a:r>
              <a:rPr lang="en" sz="2000" dirty="0"/>
              <a:t>romantic</a:t>
            </a:r>
            <a:r>
              <a:rPr lang="en-US" sz="2000" dirty="0"/>
              <a:t>”  </a:t>
            </a:r>
            <a:r>
              <a:rPr lang="en" sz="2000" dirty="0" smtClean="0"/>
              <a:t>}</a:t>
            </a:r>
            <a:endParaRPr lang="en-US" sz="2000" dirty="0" smtClean="0"/>
          </a:p>
        </p:txBody>
      </p:sp>
      <p:sp>
        <p:nvSpPr>
          <p:cNvPr id="5" name="Date Placeholder 4"/>
          <p:cNvSpPr>
            <a:spLocks noGrp="1"/>
          </p:cNvSpPr>
          <p:nvPr>
            <p:ph type="dt" sz="half" idx="10"/>
          </p:nvPr>
        </p:nvSpPr>
        <p:spPr/>
        <p:txBody>
          <a:bodyPr/>
          <a:lstStyle/>
          <a:p>
            <a:r>
              <a:rPr lang="en-US" smtClean="0"/>
              <a:t>UCLA, CSD,  Spring 2014</a:t>
            </a:r>
            <a:endParaRPr lang="en-US" dirty="0"/>
          </a:p>
        </p:txBody>
      </p:sp>
      <p:sp>
        <p:nvSpPr>
          <p:cNvPr id="6" name="Footer Placeholder 5"/>
          <p:cNvSpPr>
            <a:spLocks noGrp="1"/>
          </p:cNvSpPr>
          <p:nvPr>
            <p:ph type="ftr" sz="quarter" idx="11"/>
          </p:nvPr>
        </p:nvSpPr>
        <p:spPr/>
        <p:txBody>
          <a:bodyPr/>
          <a:lstStyle/>
          <a:p>
            <a:r>
              <a:rPr lang="en-US" smtClean="0"/>
              <a:t>Hamid Mousavi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49576116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620000" cy="983817"/>
          </a:xfrm>
        </p:spPr>
        <p:txBody>
          <a:bodyPr/>
          <a:lstStyle/>
          <a:p>
            <a:r>
              <a:rPr lang="en-US" sz="3600" dirty="0" smtClean="0"/>
              <a:t>Challenge 1: Incompleteness </a:t>
            </a:r>
            <a:endParaRPr lang="en-US" sz="3600" dirty="0"/>
          </a:p>
        </p:txBody>
      </p:sp>
      <p:sp>
        <p:nvSpPr>
          <p:cNvPr id="3" name="Content Placeholder 2"/>
          <p:cNvSpPr>
            <a:spLocks noGrp="1"/>
          </p:cNvSpPr>
          <p:nvPr>
            <p:ph idx="1"/>
          </p:nvPr>
        </p:nvSpPr>
        <p:spPr>
          <a:xfrm>
            <a:off x="990600" y="990600"/>
            <a:ext cx="7620000" cy="5038436"/>
          </a:xfrm>
        </p:spPr>
        <p:txBody>
          <a:bodyPr/>
          <a:lstStyle/>
          <a:p>
            <a:r>
              <a:rPr lang="en-US" sz="2400" dirty="0" smtClean="0"/>
              <a:t>Large datasets, but still incomplete</a:t>
            </a:r>
          </a:p>
          <a:p>
            <a:r>
              <a:rPr lang="en-US" sz="2400" dirty="0" smtClean="0"/>
              <a:t>E.g. </a:t>
            </a:r>
            <a:r>
              <a:rPr lang="en-US" sz="2400" dirty="0" err="1" smtClean="0"/>
              <a:t>DBpedia</a:t>
            </a:r>
            <a:r>
              <a:rPr lang="en-US" sz="2400" dirty="0" smtClean="0"/>
              <a:t> is unable of finding any result for more that half of the most popular queries in Google</a:t>
            </a:r>
          </a:p>
          <a:p>
            <a:pPr lvl="1"/>
            <a:r>
              <a:rPr lang="en-US" sz="2000" dirty="0" smtClean="0"/>
              <a:t>Big portion of </a:t>
            </a:r>
            <a:r>
              <a:rPr lang="en-US" sz="2000" dirty="0" err="1" smtClean="0"/>
              <a:t>DBpedia</a:t>
            </a:r>
            <a:r>
              <a:rPr lang="en-US" sz="2000" dirty="0" smtClean="0"/>
              <a:t> is not appropriated for structures search</a:t>
            </a:r>
          </a:p>
          <a:p>
            <a:pPr marL="114300" indent="0">
              <a:buNone/>
            </a:pPr>
            <a:endParaRPr lang="en-US" dirty="0" smtClean="0"/>
          </a:p>
          <a:p>
            <a:pPr marL="114300" indent="0">
              <a:buNone/>
            </a:pPr>
            <a:endParaRPr lang="en-US" dirty="0"/>
          </a:p>
        </p:txBody>
      </p:sp>
      <p:pic>
        <p:nvPicPr>
          <p:cNvPr id="5" name="Picture 4"/>
          <p:cNvPicPr>
            <a:picLocks noChangeAspect="1"/>
          </p:cNvPicPr>
          <p:nvPr/>
        </p:nvPicPr>
        <p:blipFill>
          <a:blip r:embed="rId3"/>
          <a:stretch>
            <a:fillRect/>
          </a:stretch>
        </p:blipFill>
        <p:spPr>
          <a:xfrm>
            <a:off x="1981200" y="2895600"/>
            <a:ext cx="5867400" cy="3035300"/>
          </a:xfrm>
          <a:prstGeom prst="rect">
            <a:avLst/>
          </a:prstGeom>
        </p:spPr>
      </p:pic>
      <p:sp>
        <p:nvSpPr>
          <p:cNvPr id="6" name="TextBox 5"/>
          <p:cNvSpPr txBox="1"/>
          <p:nvPr/>
        </p:nvSpPr>
        <p:spPr>
          <a:xfrm>
            <a:off x="2366818" y="5915062"/>
            <a:ext cx="5253182" cy="523220"/>
          </a:xfrm>
          <a:prstGeom prst="rect">
            <a:avLst/>
          </a:prstGeom>
          <a:noFill/>
        </p:spPr>
        <p:txBody>
          <a:bodyPr wrap="square" rtlCol="0">
            <a:spAutoFit/>
          </a:bodyPr>
          <a:lstStyle/>
          <a:p>
            <a:r>
              <a:rPr lang="en-US" dirty="0" smtClean="0"/>
              <a:t>The number of results found in </a:t>
            </a:r>
            <a:r>
              <a:rPr lang="en-US" dirty="0" err="1" smtClean="0"/>
              <a:t>DBpedia</a:t>
            </a:r>
            <a:r>
              <a:rPr lang="en-US" dirty="0" smtClean="0"/>
              <a:t> for 120 most popular queries about musicians and actors.</a:t>
            </a:r>
          </a:p>
        </p:txBody>
      </p:sp>
      <p:sp>
        <p:nvSpPr>
          <p:cNvPr id="4" name="Date Placeholder 3"/>
          <p:cNvSpPr>
            <a:spLocks noGrp="1"/>
          </p:cNvSpPr>
          <p:nvPr>
            <p:ph type="dt" sz="half" idx="10"/>
          </p:nvPr>
        </p:nvSpPr>
        <p:spPr/>
        <p:txBody>
          <a:bodyPr/>
          <a:lstStyle/>
          <a:p>
            <a:r>
              <a:rPr lang="en-US" smtClean="0"/>
              <a:t>UCLA, CSD,  Spring 2014</a:t>
            </a:r>
            <a:endParaRPr lang="en-US" dirty="0"/>
          </a:p>
        </p:txBody>
      </p:sp>
      <p:sp>
        <p:nvSpPr>
          <p:cNvPr id="7" name="Footer Placeholder 6"/>
          <p:cNvSpPr>
            <a:spLocks noGrp="1"/>
          </p:cNvSpPr>
          <p:nvPr>
            <p:ph type="ftr" sz="quarter" idx="11"/>
          </p:nvPr>
        </p:nvSpPr>
        <p:spPr/>
        <p:txBody>
          <a:bodyPr/>
          <a:lstStyle/>
          <a:p>
            <a:r>
              <a:rPr lang="en-US" dirty="0" smtClean="0"/>
              <a:t>Hamid Mousavi</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8</a:t>
            </a:fld>
            <a:endParaRPr lang="en-US"/>
          </a:p>
        </p:txBody>
      </p:sp>
      <p:sp>
        <p:nvSpPr>
          <p:cNvPr id="9" name="Right Arrow 8">
            <a:hlinkClick r:id="rId4" action="ppaction://hlinksldjump"/>
          </p:cNvPr>
          <p:cNvSpPr/>
          <p:nvPr/>
        </p:nvSpPr>
        <p:spPr>
          <a:xfrm>
            <a:off x="8534400" y="2438400"/>
            <a:ext cx="2286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5519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 II: Inconsistency</a:t>
            </a:r>
            <a:endParaRPr lang="en-US" dirty="0"/>
          </a:p>
        </p:txBody>
      </p:sp>
      <p:sp>
        <p:nvSpPr>
          <p:cNvPr id="108" name="Shape 108"/>
          <p:cNvSpPr/>
          <p:nvPr/>
        </p:nvSpPr>
        <p:spPr>
          <a:xfrm>
            <a:off x="0" y="1526325"/>
            <a:ext cx="6197649" cy="5255475"/>
          </a:xfrm>
          <a:prstGeom prst="rect">
            <a:avLst/>
          </a:prstGeom>
          <a:blipFill>
            <a:blip r:embed="rId3"/>
            <a:stretch>
              <a:fillRect/>
            </a:stretch>
          </a:blipFill>
          <a:ln>
            <a:noFill/>
          </a:ln>
        </p:spPr>
      </p:sp>
      <p:sp>
        <p:nvSpPr>
          <p:cNvPr id="109" name="Shape 109"/>
          <p:cNvSpPr/>
          <p:nvPr/>
        </p:nvSpPr>
        <p:spPr>
          <a:xfrm>
            <a:off x="4072000" y="1524000"/>
            <a:ext cx="6440625" cy="4351299"/>
          </a:xfrm>
          <a:prstGeom prst="rect">
            <a:avLst/>
          </a:prstGeom>
          <a:blipFill>
            <a:blip r:embed="rId4"/>
            <a:stretch>
              <a:fillRect/>
            </a:stretch>
          </a:blipFill>
          <a:ln>
            <a:noFill/>
          </a:ln>
        </p:spPr>
      </p:sp>
      <p:sp>
        <p:nvSpPr>
          <p:cNvPr id="110" name="Shape 110"/>
          <p:cNvSpPr txBox="1"/>
          <p:nvPr/>
        </p:nvSpPr>
        <p:spPr>
          <a:xfrm>
            <a:off x="1676400" y="990600"/>
            <a:ext cx="1447800" cy="457200"/>
          </a:xfrm>
          <a:prstGeom prst="rect">
            <a:avLst/>
          </a:prstGeom>
        </p:spPr>
        <p:txBody>
          <a:bodyPr lIns="91425" tIns="91425" rIns="91425" bIns="91425" anchor="t" anchorCtr="0">
            <a:noAutofit/>
          </a:bodyPr>
          <a:lstStyle/>
          <a:p>
            <a:pPr lvl="0" rtl="0">
              <a:buNone/>
            </a:pPr>
            <a:r>
              <a:rPr lang="en" sz="3000" dirty="0"/>
              <a:t>YaGo2</a:t>
            </a:r>
          </a:p>
        </p:txBody>
      </p:sp>
      <p:sp>
        <p:nvSpPr>
          <p:cNvPr id="112" name="Shape 112"/>
          <p:cNvSpPr txBox="1"/>
          <p:nvPr/>
        </p:nvSpPr>
        <p:spPr>
          <a:xfrm>
            <a:off x="6324600" y="990600"/>
            <a:ext cx="1622450" cy="457200"/>
          </a:xfrm>
          <a:prstGeom prst="rect">
            <a:avLst/>
          </a:prstGeom>
        </p:spPr>
        <p:txBody>
          <a:bodyPr lIns="91425" tIns="91425" rIns="91425" bIns="91425" anchor="t" anchorCtr="0">
            <a:noAutofit/>
          </a:bodyPr>
          <a:lstStyle/>
          <a:p>
            <a:pPr lvl="0" rtl="0">
              <a:buNone/>
            </a:pPr>
            <a:r>
              <a:rPr lang="en" sz="3000" dirty="0"/>
              <a:t>DBpedia</a:t>
            </a:r>
          </a:p>
        </p:txBody>
      </p:sp>
      <p:cxnSp>
        <p:nvCxnSpPr>
          <p:cNvPr id="114" name="Shape 114"/>
          <p:cNvCxnSpPr/>
          <p:nvPr/>
        </p:nvCxnSpPr>
        <p:spPr>
          <a:xfrm flipV="1">
            <a:off x="727975" y="2743200"/>
            <a:ext cx="415025" cy="1036774"/>
          </a:xfrm>
          <a:prstGeom prst="straightConnector1">
            <a:avLst/>
          </a:prstGeom>
          <a:noFill/>
          <a:ln w="38100" cap="flat">
            <a:solidFill>
              <a:schemeClr val="dk2"/>
            </a:solidFill>
            <a:prstDash val="solid"/>
            <a:round/>
            <a:headEnd type="none" w="lg" len="lg"/>
            <a:tailEnd type="stealth" w="lg" len="lg"/>
          </a:ln>
        </p:spPr>
      </p:cxnSp>
      <p:cxnSp>
        <p:nvCxnSpPr>
          <p:cNvPr id="115" name="Shape 115"/>
          <p:cNvCxnSpPr/>
          <p:nvPr/>
        </p:nvCxnSpPr>
        <p:spPr>
          <a:xfrm>
            <a:off x="3511225" y="3574650"/>
            <a:ext cx="911100" cy="175800"/>
          </a:xfrm>
          <a:prstGeom prst="straightConnector1">
            <a:avLst/>
          </a:prstGeom>
          <a:noFill/>
          <a:ln w="38100" cap="flat">
            <a:solidFill>
              <a:schemeClr val="dk2"/>
            </a:solidFill>
            <a:prstDash val="solid"/>
            <a:round/>
            <a:headEnd type="none" w="lg" len="lg"/>
            <a:tailEnd type="stealth" w="lg" len="lg"/>
          </a:ln>
        </p:spPr>
      </p:cxnSp>
      <p:cxnSp>
        <p:nvCxnSpPr>
          <p:cNvPr id="116" name="Shape 116"/>
          <p:cNvCxnSpPr/>
          <p:nvPr/>
        </p:nvCxnSpPr>
        <p:spPr>
          <a:xfrm>
            <a:off x="3500950" y="3821050"/>
            <a:ext cx="921299" cy="81900"/>
          </a:xfrm>
          <a:prstGeom prst="straightConnector1">
            <a:avLst/>
          </a:prstGeom>
          <a:noFill/>
          <a:ln w="38100" cap="flat">
            <a:solidFill>
              <a:schemeClr val="dk2"/>
            </a:solidFill>
            <a:prstDash val="solid"/>
            <a:round/>
            <a:headEnd type="none" w="lg" len="lg"/>
            <a:tailEnd type="stealth" w="lg" len="lg"/>
          </a:ln>
        </p:spPr>
      </p:cxnSp>
      <p:sp>
        <p:nvSpPr>
          <p:cNvPr id="8" name="Date Placeholder 7"/>
          <p:cNvSpPr>
            <a:spLocks noGrp="1"/>
          </p:cNvSpPr>
          <p:nvPr>
            <p:ph type="dt" sz="half" idx="10"/>
          </p:nvPr>
        </p:nvSpPr>
        <p:spPr/>
        <p:txBody>
          <a:bodyPr/>
          <a:lstStyle/>
          <a:p>
            <a:r>
              <a:rPr lang="en-US" smtClean="0"/>
              <a:t>UCLA, CSD,  Spring 2014</a:t>
            </a:r>
            <a:endParaRPr lang="en-US" dirty="0"/>
          </a:p>
        </p:txBody>
      </p:sp>
      <p:sp>
        <p:nvSpPr>
          <p:cNvPr id="9" name="Footer Placeholder 8"/>
          <p:cNvSpPr>
            <a:spLocks noGrp="1"/>
          </p:cNvSpPr>
          <p:nvPr>
            <p:ph type="ftr" sz="quarter" idx="11"/>
          </p:nvPr>
        </p:nvSpPr>
        <p:spPr/>
        <p:txBody>
          <a:bodyPr/>
          <a:lstStyle/>
          <a:p>
            <a:r>
              <a:rPr lang="en-US" smtClean="0"/>
              <a:t>Hamid Mousavi</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9660596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1000"/>
                                        <p:tgtEl>
                                          <p:spTgt spid="1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17027</TotalTime>
  <Words>4207</Words>
  <Application>Microsoft Macintosh PowerPoint</Application>
  <PresentationFormat>On-screen Show (4:3)</PresentationFormat>
  <Paragraphs>678</Paragraphs>
  <Slides>59</Slides>
  <Notes>29</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Solstice</vt:lpstr>
      <vt:lpstr>Harvesting Structured Summaries from Wikipedia and Large Text Corpora</vt:lpstr>
      <vt:lpstr>Curated Corpora </vt:lpstr>
      <vt:lpstr>The Future of the Web?</vt:lpstr>
      <vt:lpstr>Structured Summaries</vt:lpstr>
      <vt:lpstr>Querying Structured Summaries</vt:lpstr>
      <vt:lpstr>Structured Summaries can help …</vt:lpstr>
      <vt:lpstr>Semantic Search through structured queries</vt:lpstr>
      <vt:lpstr>Challenge 1: Incompleteness </vt:lpstr>
      <vt:lpstr>Challenge II: Inconsistency</vt:lpstr>
      <vt:lpstr>Inconsistency - Attributes</vt:lpstr>
      <vt:lpstr>Harvesting from Free Text</vt:lpstr>
      <vt:lpstr>Example: Wikipedia</vt:lpstr>
      <vt:lpstr>Our Systems: (Quick overview)</vt:lpstr>
      <vt:lpstr>Generating Structured Summaries From Text</vt:lpstr>
      <vt:lpstr>IBminer - Example</vt:lpstr>
      <vt:lpstr>Step a: From Text to TextGraphs</vt:lpstr>
      <vt:lpstr>Generating Grammatical Relations</vt:lpstr>
      <vt:lpstr>TextGraphs</vt:lpstr>
      <vt:lpstr>Step b: Generating the Semantic Links</vt:lpstr>
      <vt:lpstr>Step c: Learn the Potential Maps</vt:lpstr>
      <vt:lpstr>Step d: Generates final triples  </vt:lpstr>
      <vt:lpstr>IMPROVING CONSISTENCY OF THE STRUCTURED SUMMARIES</vt:lpstr>
      <vt:lpstr>Context-aware Synonyms</vt:lpstr>
      <vt:lpstr>CS3 – Main Idea …</vt:lpstr>
      <vt:lpstr>Potential Attribute Synonyms (PAS)</vt:lpstr>
      <vt:lpstr>Results </vt:lpstr>
      <vt:lpstr>Evaluation Settings</vt:lpstr>
      <vt:lpstr>Evaluation Strategy</vt:lpstr>
      <vt:lpstr>Evaluation of attribute mapping</vt:lpstr>
      <vt:lpstr>The evaluation of final results by IBminer</vt:lpstr>
      <vt:lpstr>Why this is impressive?</vt:lpstr>
      <vt:lpstr>Improvement in structured search results</vt:lpstr>
      <vt:lpstr>Running CS3</vt:lpstr>
      <vt:lpstr>Thank you Carlo and Happy Birthday </vt:lpstr>
      <vt:lpstr>Extra Slides</vt:lpstr>
      <vt:lpstr>Integrated Knowledge Base (IKBSotre)</vt:lpstr>
      <vt:lpstr>Other sources of structured summaries</vt:lpstr>
      <vt:lpstr>IKBstore</vt:lpstr>
      <vt:lpstr>Task A: Initial integration </vt:lpstr>
      <vt:lpstr>Task B: Inconsistencies &amp; Synonyms</vt:lpstr>
      <vt:lpstr>   Task C: Completing our KB/DB</vt:lpstr>
      <vt:lpstr>Task D: Reviewing &amp; Revising</vt:lpstr>
      <vt:lpstr>Tools for Crowdsourcing </vt:lpstr>
      <vt:lpstr>Conclusion</vt:lpstr>
      <vt:lpstr>Structured querying </vt:lpstr>
      <vt:lpstr>By-Example Structured Query (BESt)</vt:lpstr>
      <vt:lpstr>BEStQ - Example</vt:lpstr>
      <vt:lpstr>Search by Natural Language</vt:lpstr>
      <vt:lpstr>Combining structured and keyword queries </vt:lpstr>
      <vt:lpstr>Expanding/completing the Queries </vt:lpstr>
      <vt:lpstr>Queryable part of DBpedia is small</vt:lpstr>
      <vt:lpstr>IBminer</vt:lpstr>
      <vt:lpstr>Extraction from Semi-structured Information</vt:lpstr>
      <vt:lpstr>Domain-Specific Evaluation</vt:lpstr>
      <vt:lpstr>IBminer’s Results over the Musicians Long Abstracts in Wikipedia</vt:lpstr>
      <vt:lpstr>Attribute Synonyms for Existing KB</vt:lpstr>
      <vt:lpstr> InfoBox # vs. Sentence #</vt:lpstr>
      <vt:lpstr>Semantic Links vs. Sentence Number</vt:lpstr>
      <vt:lpstr>The effect of using more text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and Space-Efficient Computation of Equi-Depth Histograms for Data Streams</dc:title>
  <dc:creator/>
  <cp:lastModifiedBy>Hamid Mousavi</cp:lastModifiedBy>
  <cp:revision>721</cp:revision>
  <cp:lastPrinted>2014-02-07T20:49:31Z</cp:lastPrinted>
  <dcterms:created xsi:type="dcterms:W3CDTF">2006-08-16T00:00:00Z</dcterms:created>
  <dcterms:modified xsi:type="dcterms:W3CDTF">2014-06-04T06:46:43Z</dcterms:modified>
</cp:coreProperties>
</file>